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0" r:id="rId5"/>
    <p:sldId id="263" r:id="rId6"/>
    <p:sldId id="298" r:id="rId7"/>
    <p:sldId id="311" r:id="rId8"/>
    <p:sldId id="310" r:id="rId9"/>
    <p:sldId id="316" r:id="rId10"/>
    <p:sldId id="313" r:id="rId11"/>
    <p:sldId id="317" r:id="rId12"/>
    <p:sldId id="308" r:id="rId13"/>
    <p:sldId id="309" r:id="rId14"/>
    <p:sldId id="306" r:id="rId15"/>
    <p:sldId id="320" r:id="rId16"/>
    <p:sldId id="319" r:id="rId17"/>
    <p:sldId id="264" r:id="rId18"/>
    <p:sldId id="300" r:id="rId19"/>
    <p:sldId id="307" r:id="rId20"/>
    <p:sldId id="321" r:id="rId21"/>
    <p:sldId id="304" r:id="rId22"/>
    <p:sldId id="305" r:id="rId23"/>
  </p:sldIdLst>
  <p:sldSz cx="9144000" cy="5143500" type="screen16x9"/>
  <p:notesSz cx="6858000" cy="9144000"/>
  <p:defaultText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75">
          <p15:clr>
            <a:srgbClr val="A4A3A4"/>
          </p15:clr>
        </p15:guide>
        <p15:guide id="2" pos="39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osa GG Gloria" initials="GGG" lastIdx="8" clrIdx="0"/>
  <p:cmAuthor id="2" name="Natalia Larovere" initials="N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8AD"/>
    <a:srgbClr val="0B6955"/>
    <a:srgbClr val="FF9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D63B0-797E-48BE-99EF-B898069D8AE8}" v="18" dt="2020-06-24T14:59:57.254"/>
    <p1510:client id="{257C0280-0B86-4A06-B581-988BB633EC38}" v="82" dt="2020-06-24T15:17:46.668"/>
    <p1510:client id="{58B4CD75-8B8F-4E29-954A-3878984062D1}" v="6" dt="2020-06-25T17:46:38.082"/>
    <p1510:client id="{6DE98CD5-85B4-4B58-81A3-EEB02BE6C97A}" v="9" dt="2020-06-25T17:44:24.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864" y="-104"/>
      </p:cViewPr>
      <p:guideLst>
        <p:guide orient="horz" pos="1575"/>
        <p:guide pos="396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0A192-7A0A-479F-8666-2E5E04F0FFC6}" type="datetimeFigureOut">
              <a:rPr lang="it-IT" smtClean="0"/>
              <a:t>30/07/20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B2E8B-3E22-4225-B272-94932733943C}" type="slidenum">
              <a:rPr lang="it-IT" smtClean="0"/>
              <a:t>‹n.›</a:t>
            </a:fld>
            <a:endParaRPr lang="it-IT"/>
          </a:p>
        </p:txBody>
      </p:sp>
    </p:spTree>
    <p:extLst>
      <p:ext uri="{BB962C8B-B14F-4D97-AF65-F5344CB8AC3E}">
        <p14:creationId xmlns:p14="http://schemas.microsoft.com/office/powerpoint/2010/main" val="357353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8B2E8B-3E22-4225-B272-94932733943C}" type="slidenum">
              <a:rPr lang="it-IT" smtClean="0"/>
              <a:t>2</a:t>
            </a:fld>
            <a:endParaRPr lang="it-IT"/>
          </a:p>
        </p:txBody>
      </p:sp>
    </p:spTree>
    <p:extLst>
      <p:ext uri="{BB962C8B-B14F-4D97-AF65-F5344CB8AC3E}">
        <p14:creationId xmlns:p14="http://schemas.microsoft.com/office/powerpoint/2010/main" val="40549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8B2E8B-3E22-4225-B272-94932733943C}" type="slidenum">
              <a:rPr lang="it-IT" smtClean="0"/>
              <a:t>3</a:t>
            </a:fld>
            <a:endParaRPr lang="it-IT"/>
          </a:p>
        </p:txBody>
      </p:sp>
    </p:spTree>
    <p:extLst>
      <p:ext uri="{BB962C8B-B14F-4D97-AF65-F5344CB8AC3E}">
        <p14:creationId xmlns:p14="http://schemas.microsoft.com/office/powerpoint/2010/main" val="40549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8B2E8B-3E22-4225-B272-94932733943C}" type="slidenum">
              <a:rPr lang="it-IT" smtClean="0"/>
              <a:t>4</a:t>
            </a:fld>
            <a:endParaRPr lang="it-IT"/>
          </a:p>
        </p:txBody>
      </p:sp>
    </p:spTree>
    <p:extLst>
      <p:ext uri="{BB962C8B-B14F-4D97-AF65-F5344CB8AC3E}">
        <p14:creationId xmlns:p14="http://schemas.microsoft.com/office/powerpoint/2010/main" val="40549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a:p>
        </p:txBody>
      </p:sp>
      <p:sp>
        <p:nvSpPr>
          <p:cNvPr id="4" name="Segnaposto numero diapositiva 3"/>
          <p:cNvSpPr>
            <a:spLocks noGrp="1"/>
          </p:cNvSpPr>
          <p:nvPr>
            <p:ph type="sldNum" sz="quarter" idx="10"/>
          </p:nvPr>
        </p:nvSpPr>
        <p:spPr/>
        <p:txBody>
          <a:bodyPr/>
          <a:lstStyle/>
          <a:p>
            <a:fld id="{8C8B2E8B-3E22-4225-B272-94932733943C}" type="slidenum">
              <a:rPr lang="it-IT" smtClean="0"/>
              <a:t>6</a:t>
            </a:fld>
            <a:endParaRPr lang="it-IT"/>
          </a:p>
        </p:txBody>
      </p:sp>
    </p:spTree>
    <p:extLst>
      <p:ext uri="{BB962C8B-B14F-4D97-AF65-F5344CB8AC3E}">
        <p14:creationId xmlns:p14="http://schemas.microsoft.com/office/powerpoint/2010/main" val="302200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1"/>
          </a:p>
        </p:txBody>
      </p:sp>
      <p:sp>
        <p:nvSpPr>
          <p:cNvPr id="4" name="Segnaposto numero diapositiva 3"/>
          <p:cNvSpPr>
            <a:spLocks noGrp="1"/>
          </p:cNvSpPr>
          <p:nvPr>
            <p:ph type="sldNum" sz="quarter" idx="10"/>
          </p:nvPr>
        </p:nvSpPr>
        <p:spPr/>
        <p:txBody>
          <a:bodyPr/>
          <a:lstStyle/>
          <a:p>
            <a:fld id="{8C8B2E8B-3E22-4225-B272-94932733943C}" type="slidenum">
              <a:rPr lang="it-IT" smtClean="0"/>
              <a:t>8</a:t>
            </a:fld>
            <a:endParaRPr lang="it-IT"/>
          </a:p>
        </p:txBody>
      </p:sp>
    </p:spTree>
    <p:extLst>
      <p:ext uri="{BB962C8B-B14F-4D97-AF65-F5344CB8AC3E}">
        <p14:creationId xmlns:p14="http://schemas.microsoft.com/office/powerpoint/2010/main" val="302200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0"/>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63FEA94-9245-4B38-B685-D347C8A55D68}" type="datetimeFigureOut">
              <a:rPr lang="it-IT" smtClean="0"/>
              <a:t>30/07/20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63089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63FEA94-9245-4B38-B685-D347C8A55D68}" type="datetimeFigureOut">
              <a:rPr lang="it-IT" smtClean="0"/>
              <a:t>30/07/20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2927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63FEA94-9245-4B38-B685-D347C8A55D68}" type="datetimeFigureOut">
              <a:rPr lang="it-IT" smtClean="0"/>
              <a:t>30/07/20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8009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63FEA94-9245-4B38-B685-D347C8A55D68}" type="datetimeFigureOut">
              <a:rPr lang="it-IT" smtClean="0"/>
              <a:t>30/07/20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212957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63FEA94-9245-4B38-B685-D347C8A55D68}" type="datetimeFigureOut">
              <a:rPr lang="it-IT" smtClean="0"/>
              <a:t>30/07/20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76988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63FEA94-9245-4B38-B685-D347C8A55D68}" type="datetimeFigureOut">
              <a:rPr lang="it-IT" smtClean="0"/>
              <a:t>30/07/20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9416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63FEA94-9245-4B38-B685-D347C8A55D68}" type="datetimeFigureOut">
              <a:rPr lang="it-IT" smtClean="0"/>
              <a:t>30/07/20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191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63FEA94-9245-4B38-B685-D347C8A55D68}" type="datetimeFigureOut">
              <a:rPr lang="it-IT" smtClean="0"/>
              <a:t>30/07/20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54387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63FEA94-9245-4B38-B685-D347C8A55D68}" type="datetimeFigureOut">
              <a:rPr lang="it-IT" smtClean="0"/>
              <a:t>30/07/20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67604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63FEA94-9245-4B38-B685-D347C8A55D68}" type="datetimeFigureOut">
              <a:rPr lang="it-IT" smtClean="0"/>
              <a:t>30/07/20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387112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63FEA94-9245-4B38-B685-D347C8A55D68}" type="datetimeFigureOut">
              <a:rPr lang="it-IT" smtClean="0"/>
              <a:t>30/07/20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AA4282-9EFF-4A2A-970F-C00FF5A77CA5}" type="slidenum">
              <a:rPr lang="it-IT" smtClean="0"/>
              <a:t>‹n.›</a:t>
            </a:fld>
            <a:endParaRPr lang="it-IT"/>
          </a:p>
        </p:txBody>
      </p:sp>
    </p:spTree>
    <p:extLst>
      <p:ext uri="{BB962C8B-B14F-4D97-AF65-F5344CB8AC3E}">
        <p14:creationId xmlns:p14="http://schemas.microsoft.com/office/powerpoint/2010/main" val="42643065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C63FEA94-9245-4B38-B685-D347C8A55D68}" type="datetimeFigureOut">
              <a:rPr lang="it-IT" smtClean="0"/>
              <a:t>30/07/20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FCAA4282-9EFF-4A2A-970F-C00FF5A77CA5}" type="slidenum">
              <a:rPr lang="it-IT" smtClean="0"/>
              <a:t>‹n.›</a:t>
            </a:fld>
            <a:endParaRPr lang="it-IT"/>
          </a:p>
        </p:txBody>
      </p:sp>
    </p:spTree>
    <p:extLst>
      <p:ext uri="{BB962C8B-B14F-4D97-AF65-F5344CB8AC3E}">
        <p14:creationId xmlns:p14="http://schemas.microsoft.com/office/powerpoint/2010/main" val="260610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3.wdp"/><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eg"/><Relationship Id="rId8" Type="http://schemas.microsoft.com/office/2007/relationships/hdphoto" Target="../media/hdphoto2.wdp"/><Relationship Id="rId9"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atalialarovere\Downloads\mihaly-koles-O9tFkijX4DM-unsplash.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3254" t="395" r="5055" b="765"/>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4" name="Shape 1518"/>
          <p:cNvSpPr txBox="1">
            <a:spLocks/>
          </p:cNvSpPr>
          <p:nvPr/>
        </p:nvSpPr>
        <p:spPr>
          <a:xfrm>
            <a:off x="539552" y="411510"/>
            <a:ext cx="3896041" cy="3991629"/>
          </a:xfrm>
          <a:prstGeom prst="rect">
            <a:avLst/>
          </a:prstGeom>
          <a:ln w="12700">
            <a:noFill/>
            <a:miter lim="400000"/>
          </a:ln>
          <a:extLst>
            <a:ext uri="{C572A759-6A51-4108-AA02-DFA0A04FC94B}">
              <ma14:wrappingTextBoxFlag xmlns:ma14="http://schemas.microsoft.com/office/mac/drawingml/2011/main" val="1"/>
            </a:ext>
          </a:extLst>
        </p:spPr>
        <p:txBody>
          <a:bodyPr lIns="19042" tIns="19042" rIns="19042" bIns="19042"/>
          <a:lstStyle>
            <a:lvl1pPr marL="0" marR="0" indent="0" algn="r" defTabSz="792211" rtl="0" latinLnBrk="0">
              <a:lnSpc>
                <a:spcPct val="70000"/>
              </a:lnSpc>
              <a:spcBef>
                <a:spcPts val="0"/>
              </a:spcBef>
              <a:spcAft>
                <a:spcPts val="0"/>
              </a:spcAft>
              <a:buClrTx/>
              <a:buSzTx/>
              <a:buFontTx/>
              <a:buNone/>
              <a:tabLst/>
              <a:defRPr sz="10800" b="1" i="0" u="none" strike="noStrike" cap="none" spc="-323" baseline="8928">
                <a:ln>
                  <a:noFill/>
                </a:ln>
                <a:solidFill>
                  <a:srgbClr val="FFFFFF"/>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gn="l" defTabSz="309438">
              <a:defRPr/>
            </a:pPr>
            <a:r>
              <a:rPr lang="it-IT" sz="4300" kern="0" spc="-126" baseline="0">
                <a:latin typeface="DIN Next LT Pro Medium" pitchFamily="34" charset="0"/>
                <a:ea typeface="DIN Next LT Pro" charset="0"/>
                <a:cs typeface="DIN Next LT Pro" charset="0"/>
              </a:rPr>
              <a:t>LET’S </a:t>
            </a:r>
          </a:p>
          <a:p>
            <a:pPr algn="l" defTabSz="309438">
              <a:defRPr/>
            </a:pPr>
            <a:r>
              <a:rPr lang="it-IT" sz="4300" kern="0" spc="-126" baseline="0">
                <a:solidFill>
                  <a:srgbClr val="0B6955"/>
                </a:solidFill>
                <a:latin typeface="DIN Next LT Pro Medium" pitchFamily="34" charset="0"/>
                <a:ea typeface="DIN Next LT Pro" charset="0"/>
                <a:cs typeface="DIN Next LT Pro" charset="0"/>
              </a:rPr>
              <a:t>GREEN!</a:t>
            </a:r>
          </a:p>
          <a:p>
            <a:pPr algn="l" defTabSz="309438">
              <a:defRPr/>
            </a:pPr>
            <a:endParaRPr lang="it-IT" sz="4300" kern="0" spc="-126" baseline="0">
              <a:solidFill>
                <a:srgbClr val="FF966E"/>
              </a:solidFill>
              <a:latin typeface="DIN Next LT Pro Medium" pitchFamily="34" charset="0"/>
              <a:ea typeface="DIN Next LT Pro" charset="0"/>
              <a:cs typeface="DIN Next LT Pro" charset="0"/>
            </a:endParaRPr>
          </a:p>
        </p:txBody>
      </p:sp>
      <p:sp>
        <p:nvSpPr>
          <p:cNvPr id="8" name="Shape 1512"/>
          <p:cNvSpPr txBox="1">
            <a:spLocks/>
          </p:cNvSpPr>
          <p:nvPr/>
        </p:nvSpPr>
        <p:spPr>
          <a:xfrm>
            <a:off x="5231739" y="2739418"/>
            <a:ext cx="3570052" cy="1911981"/>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b"/>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FFFFF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a:lnSpc>
                <a:spcPct val="100000"/>
              </a:lnSpc>
            </a:pPr>
            <a:endParaRPr lang="it-IT" sz="1300" b="1" kern="0">
              <a:solidFill>
                <a:srgbClr val="FF966E"/>
              </a:solidFill>
              <a:latin typeface="Lora" charset="0"/>
              <a:ea typeface="Lora" charset="0"/>
              <a:cs typeface="Lora" charset="0"/>
            </a:endParaRPr>
          </a:p>
        </p:txBody>
      </p:sp>
      <p:sp>
        <p:nvSpPr>
          <p:cNvPr id="7" name="Shape 1518"/>
          <p:cNvSpPr txBox="1">
            <a:spLocks/>
          </p:cNvSpPr>
          <p:nvPr/>
        </p:nvSpPr>
        <p:spPr>
          <a:xfrm>
            <a:off x="2620175" y="2570726"/>
            <a:ext cx="5984273" cy="1468396"/>
          </a:xfrm>
          <a:prstGeom prst="rect">
            <a:avLst/>
          </a:prstGeom>
          <a:ln w="12700">
            <a:noFill/>
            <a:miter lim="400000"/>
          </a:ln>
          <a:extLst>
            <a:ext uri="{C572A759-6A51-4108-AA02-DFA0A04FC94B}">
              <ma14:wrappingTextBoxFlag xmlns:ma14="http://schemas.microsoft.com/office/mac/drawingml/2011/main" val="1"/>
            </a:ext>
          </a:extLst>
        </p:spPr>
        <p:txBody>
          <a:bodyPr lIns="19042" tIns="19042" rIns="19042" bIns="19042" anchor="t"/>
          <a:lstStyle>
            <a:lvl1pPr marL="0" marR="0" indent="0" algn="r" defTabSz="792211" rtl="0" latinLnBrk="0">
              <a:lnSpc>
                <a:spcPct val="70000"/>
              </a:lnSpc>
              <a:spcBef>
                <a:spcPts val="0"/>
              </a:spcBef>
              <a:spcAft>
                <a:spcPts val="0"/>
              </a:spcAft>
              <a:buClrTx/>
              <a:buSzTx/>
              <a:buFontTx/>
              <a:buNone/>
              <a:tabLst/>
              <a:defRPr sz="10800" b="1" i="0" u="none" strike="noStrike" cap="none" spc="-323" baseline="8928">
                <a:ln>
                  <a:noFill/>
                </a:ln>
                <a:solidFill>
                  <a:srgbClr val="FFFFFF"/>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gn="just" defTabSz="309438">
              <a:lnSpc>
                <a:spcPct val="100000"/>
              </a:lnSpc>
              <a:defRPr/>
            </a:pPr>
            <a:r>
              <a:rPr lang="it-IT" sz="1200" kern="0" spc="0" baseline="0" dirty="0" err="1">
                <a:solidFill>
                  <a:schemeClr val="bg1"/>
                </a:solidFill>
                <a:latin typeface="Lora"/>
                <a:ea typeface="DIN Next LT Pro" charset="0"/>
                <a:cs typeface="DIN Next LT Pro" charset="0"/>
              </a:rPr>
              <a:t>Let’s</a:t>
            </a:r>
            <a:r>
              <a:rPr lang="it-IT" sz="1200" kern="0" spc="0" baseline="0" dirty="0">
                <a:solidFill>
                  <a:schemeClr val="bg1"/>
                </a:solidFill>
                <a:latin typeface="Lora"/>
                <a:ea typeface="DIN Next LT Pro" charset="0"/>
                <a:cs typeface="DIN Next LT Pro" charset="0"/>
              </a:rPr>
              <a:t> Green! </a:t>
            </a:r>
            <a:r>
              <a:rPr lang="it-IT" sz="1200" i="1" kern="0" spc="0" baseline="0" dirty="0">
                <a:solidFill>
                  <a:schemeClr val="bg1"/>
                </a:solidFill>
                <a:latin typeface="Lora"/>
                <a:ea typeface="DIN Next LT Pro" charset="0"/>
                <a:cs typeface="DIN Next LT Pro" charset="0"/>
              </a:rPr>
              <a:t> </a:t>
            </a:r>
            <a:r>
              <a:rPr lang="it-IT" sz="1200" kern="0" spc="0" baseline="0" dirty="0">
                <a:solidFill>
                  <a:schemeClr val="bg1"/>
                </a:solidFill>
                <a:latin typeface="Lora"/>
                <a:ea typeface="DIN Next LT Pro" charset="0"/>
                <a:cs typeface="DIN Next LT Pro" charset="0"/>
              </a:rPr>
              <a:t>è un concorso a premi promosso da Gruppo CAP per coinvolgerle e premiare tutti i cittadini del territorio della Città metropolitana di Milano (e i comuni di MB e Pavia con alcune differenze) che compiono quotidianamente buone pratiche di sostenibilità (riciclo corretto dei rifiuti, salvaguardia dell’acqua, utilizzo mezzi non inquinanti a titolo d’esempio), piccoli gesti concreti per il pianeta. </a:t>
            </a:r>
            <a:endParaRPr lang="it-IT" sz="1200" kern="0" spc="0" baseline="0" dirty="0">
              <a:solidFill>
                <a:schemeClr val="bg1"/>
              </a:solidFill>
              <a:latin typeface="Lora" panose="00000500000000000000" pitchFamily="2" charset="0"/>
              <a:ea typeface="DIN Next LT Pro" charset="0"/>
              <a:cs typeface="DIN Next LT Pro" charset="0"/>
            </a:endParaRPr>
          </a:p>
          <a:p>
            <a:pPr algn="just" defTabSz="309438">
              <a:lnSpc>
                <a:spcPct val="100000"/>
              </a:lnSpc>
              <a:defRPr/>
            </a:pPr>
            <a:endParaRPr lang="it-IT" sz="900" kern="0" spc="0" baseline="0" dirty="0">
              <a:solidFill>
                <a:schemeClr val="bg1"/>
              </a:solidFill>
              <a:latin typeface="Lora" panose="00000500000000000000" pitchFamily="2" charset="0"/>
              <a:ea typeface="DIN Next LT Pro" charset="0"/>
              <a:cs typeface="DIN Next LT Pro" charset="0"/>
            </a:endParaRPr>
          </a:p>
          <a:p>
            <a:pPr algn="just" defTabSz="309438">
              <a:lnSpc>
                <a:spcPct val="100000"/>
              </a:lnSpc>
              <a:defRPr/>
            </a:pPr>
            <a:r>
              <a:rPr lang="it-IT" sz="1200" kern="0" spc="0" baseline="0" dirty="0">
                <a:solidFill>
                  <a:schemeClr val="bg1"/>
                </a:solidFill>
                <a:latin typeface="Lora" panose="00000500000000000000" pitchFamily="2" charset="0"/>
                <a:ea typeface="DIN Next LT Pro" charset="0"/>
                <a:cs typeface="DIN Next LT Pro" charset="0"/>
              </a:rPr>
              <a:t>Il concorso verrà lanciato il 17 Settembre avrà la durata di circa 2 mesi fino a fine Novembre.</a:t>
            </a:r>
          </a:p>
        </p:txBody>
      </p:sp>
      <p:pic>
        <p:nvPicPr>
          <p:cNvPr id="3" name="Immagine 2" descr="Immagine che contiene disegnando&#10;&#10;Descrizione generata automaticamente">
            <a:extLst>
              <a:ext uri="{FF2B5EF4-FFF2-40B4-BE49-F238E27FC236}">
                <a16:creationId xmlns="" xmlns:a16="http://schemas.microsoft.com/office/drawing/2014/main" id="{8C8E03CF-3CF3-4AAE-B0A2-BC20F27F32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4260" y="4444440"/>
            <a:ext cx="1917133" cy="453009"/>
          </a:xfrm>
          <a:prstGeom prst="rect">
            <a:avLst/>
          </a:prstGeom>
        </p:spPr>
      </p:pic>
    </p:spTree>
    <p:extLst>
      <p:ext uri="{BB962C8B-B14F-4D97-AF65-F5344CB8AC3E}">
        <p14:creationId xmlns:p14="http://schemas.microsoft.com/office/powerpoint/2010/main" val="162780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1860"/>
          <p:cNvSpPr txBox="1">
            <a:spLocks/>
          </p:cNvSpPr>
          <p:nvPr/>
        </p:nvSpPr>
        <p:spPr>
          <a:xfrm>
            <a:off x="4937871" y="1585719"/>
            <a:ext cx="3824084" cy="664088"/>
          </a:xfrm>
          <a:prstGeom prst="rect">
            <a:avLst/>
          </a:prstGeom>
        </p:spPr>
        <p:txBody>
          <a:bodyPr lIns="35716" tIns="17858" rIns="35716" bIns="17858"/>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hangingPunct="1"/>
            <a:r>
              <a:rPr lang="it-IT" sz="1200" dirty="0">
                <a:solidFill>
                  <a:srgbClr val="0B6955"/>
                </a:solidFill>
                <a:latin typeface="DIN Next LT Pro Medium" pitchFamily="34" charset="0"/>
                <a:ea typeface="DIN Next LT Pro" charset="0"/>
                <a:cs typeface="DIN Next LT Pro" charset="0"/>
              </a:rPr>
              <a:t>SUPERAMENTO DEL LIVELLO</a:t>
            </a:r>
          </a:p>
          <a:p>
            <a:pPr hangingPunct="1">
              <a:lnSpc>
                <a:spcPct val="100000"/>
              </a:lnSpc>
            </a:pPr>
            <a:r>
              <a:rPr lang="it-IT" sz="1000" dirty="0">
                <a:latin typeface="Lora" charset="0"/>
                <a:ea typeface="DIN Next LT Pro" charset="0"/>
                <a:cs typeface="DIN Next LT Pro" charset="0"/>
              </a:rPr>
              <a:t>I partecipanti dovranno rispondere a tutte le domande del quiz e supereranno il livello solo se almeno il 60% delle risposte saranno giuste.</a:t>
            </a:r>
            <a:endParaRPr lang="en-US" sz="1000" dirty="0">
              <a:latin typeface="Lora" charset="0"/>
              <a:ea typeface="DIN Next LT Pro" charset="0"/>
              <a:cs typeface="DIN Next LT Pro" charset="0"/>
            </a:endParaRPr>
          </a:p>
          <a:p>
            <a:pPr hangingPunct="1"/>
            <a:endParaRPr lang="it-IT" sz="1200" dirty="0">
              <a:latin typeface="Lora" charset="0"/>
              <a:ea typeface="Lora" charset="0"/>
              <a:cs typeface="Lora" charset="0"/>
            </a:endParaRPr>
          </a:p>
          <a:p>
            <a:pPr hangingPunct="1"/>
            <a:endParaRPr lang="it-IT" sz="1200" dirty="0">
              <a:solidFill>
                <a:srgbClr val="0B6955"/>
              </a:solidFill>
              <a:latin typeface="DIN Next LT Pro Medium" pitchFamily="34" charset="0"/>
              <a:ea typeface="DIN Next LT Pro" charset="0"/>
              <a:cs typeface="DIN Next LT Pro" charset="0"/>
            </a:endParaRPr>
          </a:p>
        </p:txBody>
      </p:sp>
      <p:sp>
        <p:nvSpPr>
          <p:cNvPr id="25" name="Shape 1860"/>
          <p:cNvSpPr txBox="1">
            <a:spLocks/>
          </p:cNvSpPr>
          <p:nvPr/>
        </p:nvSpPr>
        <p:spPr>
          <a:xfrm>
            <a:off x="4922194" y="2606622"/>
            <a:ext cx="4045432" cy="1384168"/>
          </a:xfrm>
          <a:prstGeom prst="rect">
            <a:avLst/>
          </a:prstGeom>
        </p:spPr>
        <p:txBody>
          <a:bodyPr lIns="35716" tIns="17858" rIns="35716" bIns="17858"/>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hangingPunct="1"/>
            <a:r>
              <a:rPr lang="it-IT" sz="1200" dirty="0">
                <a:solidFill>
                  <a:srgbClr val="0B6955"/>
                </a:solidFill>
                <a:latin typeface="DIN Next LT Pro Medium" pitchFamily="34" charset="0"/>
                <a:ea typeface="DIN Next LT Pro" charset="0"/>
                <a:cs typeface="DIN Next LT Pro" charset="0"/>
              </a:rPr>
              <a:t>RISPOSTE ERRATE</a:t>
            </a:r>
          </a:p>
          <a:p>
            <a:pPr hangingPunct="1">
              <a:lnSpc>
                <a:spcPct val="100000"/>
              </a:lnSpc>
            </a:pPr>
            <a:r>
              <a:rPr lang="it-IT" sz="950" dirty="0">
                <a:solidFill>
                  <a:schemeClr val="tx1">
                    <a:lumMod val="75000"/>
                    <a:lumOff val="25000"/>
                  </a:schemeClr>
                </a:solidFill>
                <a:latin typeface="Lora Regular"/>
                <a:ea typeface="DIN Next LT Pro" charset="0"/>
                <a:cs typeface="Lora Regular"/>
              </a:rPr>
              <a:t>Se un utente non dovesse raggiungere il 60% delle risposte corrette alla fine del livello gli verranno fornite una serie di articoli, informazioni e approfondimenti sulle tematiche trattate in modo da avere gli strumenti per rispondere correttamente; a questo punto il partecipante potrà </a:t>
            </a:r>
            <a:r>
              <a:rPr lang="it-IT" sz="950" dirty="0" err="1">
                <a:solidFill>
                  <a:schemeClr val="tx1">
                    <a:lumMod val="75000"/>
                    <a:lumOff val="25000"/>
                  </a:schemeClr>
                </a:solidFill>
                <a:latin typeface="Lora Regular"/>
                <a:ea typeface="DIN Next LT Pro" charset="0"/>
                <a:cs typeface="Lora Regular"/>
              </a:rPr>
              <a:t>riniziare</a:t>
            </a:r>
            <a:r>
              <a:rPr lang="it-IT" sz="950" dirty="0">
                <a:solidFill>
                  <a:schemeClr val="tx1">
                    <a:lumMod val="75000"/>
                    <a:lumOff val="25000"/>
                  </a:schemeClr>
                </a:solidFill>
                <a:latin typeface="Lora Regular"/>
                <a:ea typeface="DIN Next LT Pro" charset="0"/>
                <a:cs typeface="Lora Regular"/>
              </a:rPr>
              <a:t> il quiz e avere la </a:t>
            </a:r>
            <a:r>
              <a:rPr lang="it-IT" sz="950" dirty="0" smtClean="0">
                <a:solidFill>
                  <a:schemeClr val="tx1">
                    <a:lumMod val="75000"/>
                    <a:lumOff val="25000"/>
                  </a:schemeClr>
                </a:solidFill>
                <a:latin typeface="Lora Regular"/>
                <a:ea typeface="DIN Next LT Pro" charset="0"/>
                <a:cs typeface="Lora Regular"/>
              </a:rPr>
              <a:t>possibilità nuovamente di superarlo con un bagaglio di nozioni </a:t>
            </a:r>
            <a:r>
              <a:rPr lang="it-IT" sz="950" smtClean="0">
                <a:solidFill>
                  <a:schemeClr val="tx1">
                    <a:lumMod val="75000"/>
                    <a:lumOff val="25000"/>
                  </a:schemeClr>
                </a:solidFill>
                <a:latin typeface="Lora Regular"/>
                <a:ea typeface="DIN Next LT Pro" charset="0"/>
                <a:cs typeface="Lora Regular"/>
              </a:rPr>
              <a:t>in più.</a:t>
            </a:r>
            <a:endParaRPr lang="it-IT" sz="950" dirty="0">
              <a:solidFill>
                <a:schemeClr val="tx1">
                  <a:lumMod val="75000"/>
                  <a:lumOff val="25000"/>
                </a:schemeClr>
              </a:solidFill>
              <a:latin typeface="Lora Regular"/>
              <a:ea typeface="DIN Next LT Pro" charset="0"/>
              <a:cs typeface="Lora Regular"/>
            </a:endParaRPr>
          </a:p>
        </p:txBody>
      </p:sp>
      <p:sp>
        <p:nvSpPr>
          <p:cNvPr id="31" name="Shape 1625"/>
          <p:cNvSpPr txBox="1">
            <a:spLocks/>
          </p:cNvSpPr>
          <p:nvPr/>
        </p:nvSpPr>
        <p:spPr>
          <a:xfrm>
            <a:off x="595435" y="2889412"/>
            <a:ext cx="3427564" cy="977971"/>
          </a:xfrm>
          <a:prstGeom prst="rect">
            <a:avLst/>
          </a:prstGeom>
          <a:ln w="12700">
            <a:miter lim="400000"/>
          </a:ln>
        </p:spPr>
        <p:txBody>
          <a:bodyPr lIns="19042" tIns="19042" rIns="19042" bIns="19042" anchor="t"/>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a:lnSpc>
                <a:spcPct val="100000"/>
              </a:lnSpc>
            </a:pPr>
            <a:r>
              <a:rPr lang="it-IT" sz="1100" dirty="0">
                <a:latin typeface="Lora"/>
                <a:ea typeface="Lora" charset="0"/>
              </a:rPr>
              <a:t>Il concorso prevederà una partecipazione esclusivamente digitale per questa ragione per poter accumulare goccioline sarà richiesto ai partecipanti di superare </a:t>
            </a:r>
            <a:r>
              <a:rPr lang="it-IT" sz="1100" b="1" dirty="0">
                <a:latin typeface="Lora"/>
                <a:ea typeface="Lora" charset="0"/>
              </a:rPr>
              <a:t>tre livelli</a:t>
            </a:r>
            <a:r>
              <a:rPr lang="it-IT" sz="1100" dirty="0">
                <a:latin typeface="Lora"/>
                <a:ea typeface="Lora" charset="0"/>
              </a:rPr>
              <a:t>. Il primo potrà essere superato caricando correttamente la propria azione green. Il secondo rispondendo correttamente almeno al 60% delle risposte e il terzo caricando una testimonianza del coinvolgimento della propria community in una buona pratica green (su tutti i caricamenti verrà fatta una moderazione).</a:t>
            </a:r>
            <a:endParaRPr lang="it-IT" sz="1100" dirty="0">
              <a:latin typeface="Lora"/>
            </a:endParaRPr>
          </a:p>
          <a:p>
            <a:pPr>
              <a:lnSpc>
                <a:spcPct val="100000"/>
              </a:lnSpc>
            </a:pPr>
            <a:endParaRPr lang="it-IT" sz="1300" dirty="0">
              <a:latin typeface="Lora" charset="0"/>
              <a:ea typeface="Lora" charset="0"/>
              <a:cs typeface="Lora" charset="0"/>
            </a:endParaRPr>
          </a:p>
        </p:txBody>
      </p:sp>
      <p:sp>
        <p:nvSpPr>
          <p:cNvPr id="33" name="Shape 1590"/>
          <p:cNvSpPr txBox="1">
            <a:spLocks/>
          </p:cNvSpPr>
          <p:nvPr/>
        </p:nvSpPr>
        <p:spPr>
          <a:xfrm>
            <a:off x="659581" y="495910"/>
            <a:ext cx="3427564" cy="1859816"/>
          </a:xfrm>
          <a:prstGeom prst="rect">
            <a:avLst/>
          </a:prstGeom>
          <a:ln w="12700">
            <a:miter lim="400000"/>
          </a:ln>
        </p:spPr>
        <p:txBody>
          <a:bodyPr lIns="19042" tIns="19042" rIns="19042" bIns="19042" anchor="b"/>
          <a:lstStyle>
            <a:lvl1pPr>
              <a:lnSpc>
                <a:spcPct val="70000"/>
              </a:lnSpc>
              <a:defRPr sz="11100" b="1" spc="-323">
                <a:solidFill>
                  <a:schemeClr val="bg2">
                    <a:lumMod val="75000"/>
                  </a:schemeClr>
                </a:solidFill>
                <a:latin typeface="DIN Next LT Pro Medium" pitchFamily="34" charset="0"/>
                <a:ea typeface="DIN Next LT Pro" charset="0"/>
                <a:cs typeface="DIN Next LT Pro" charset="0"/>
                <a:sym typeface="Helvetica"/>
              </a:defRPr>
            </a:lvl1pPr>
            <a:lvl2pPr>
              <a:defRPr sz="6000" b="1">
                <a:latin typeface="+mn-lt"/>
                <a:ea typeface="+mn-ea"/>
                <a:cs typeface="+mn-cs"/>
                <a:sym typeface="Helvetica"/>
              </a:defRPr>
            </a:lvl2pPr>
            <a:lvl3pPr>
              <a:defRPr sz="6000" b="1">
                <a:latin typeface="+mn-lt"/>
                <a:ea typeface="+mn-ea"/>
                <a:cs typeface="+mn-cs"/>
                <a:sym typeface="Helvetica"/>
              </a:defRPr>
            </a:lvl3pPr>
            <a:lvl4pPr>
              <a:defRPr sz="6000" b="1">
                <a:latin typeface="+mn-lt"/>
                <a:ea typeface="+mn-ea"/>
                <a:cs typeface="+mn-cs"/>
                <a:sym typeface="Helvetica"/>
              </a:defRPr>
            </a:lvl4pPr>
            <a:lvl5pPr>
              <a:defRPr sz="6000" b="1">
                <a:latin typeface="+mn-lt"/>
                <a:ea typeface="+mn-ea"/>
                <a:cs typeface="+mn-cs"/>
                <a:sym typeface="Helvetica"/>
              </a:defRPr>
            </a:lvl5pPr>
            <a:lvl6pPr>
              <a:defRPr sz="6000" b="1">
                <a:latin typeface="+mn-lt"/>
                <a:ea typeface="+mn-ea"/>
                <a:cs typeface="+mn-cs"/>
                <a:sym typeface="Helvetica"/>
              </a:defRPr>
            </a:lvl6pPr>
            <a:lvl7pPr>
              <a:defRPr sz="6000" b="1">
                <a:latin typeface="+mn-lt"/>
                <a:ea typeface="+mn-ea"/>
                <a:cs typeface="+mn-cs"/>
                <a:sym typeface="Helvetica"/>
              </a:defRPr>
            </a:lvl7pPr>
            <a:lvl8pPr>
              <a:defRPr sz="6000" b="1">
                <a:latin typeface="+mn-lt"/>
                <a:ea typeface="+mn-ea"/>
                <a:cs typeface="+mn-cs"/>
                <a:sym typeface="Helvetica"/>
              </a:defRPr>
            </a:lvl8pPr>
            <a:lvl9pPr>
              <a:defRPr sz="6000" b="1">
                <a:latin typeface="+mn-lt"/>
                <a:ea typeface="+mn-ea"/>
                <a:cs typeface="+mn-cs"/>
                <a:sym typeface="Helvetica"/>
              </a:defRPr>
            </a:lvl9pPr>
          </a:lstStyle>
          <a:p>
            <a:pPr defTabSz="309438" hangingPunct="0">
              <a:defRPr/>
            </a:pPr>
            <a:r>
              <a:rPr lang="it-IT" sz="4300" kern="0" spc="-126">
                <a:solidFill>
                  <a:srgbClr val="DCDEE0">
                    <a:lumMod val="75000"/>
                  </a:srgbClr>
                </a:solidFill>
              </a:rPr>
              <a:t>LA DINAMICA</a:t>
            </a:r>
          </a:p>
          <a:p>
            <a:pPr defTabSz="309438" hangingPunct="0">
              <a:defRPr/>
            </a:pPr>
            <a:r>
              <a:rPr lang="it-IT" sz="4300" kern="0" spc="-126">
                <a:solidFill>
                  <a:srgbClr val="DCDEE0">
                    <a:lumMod val="75000"/>
                  </a:srgbClr>
                </a:solidFill>
              </a:rPr>
              <a:t>DEL</a:t>
            </a:r>
          </a:p>
          <a:p>
            <a:pPr defTabSz="309438" hangingPunct="0">
              <a:defRPr/>
            </a:pPr>
            <a:r>
              <a:rPr lang="it-IT" sz="4300" kern="0" spc="-126">
                <a:solidFill>
                  <a:srgbClr val="0B6955"/>
                </a:solidFill>
              </a:rPr>
              <a:t>CONCORSO</a:t>
            </a:r>
          </a:p>
        </p:txBody>
      </p:sp>
      <p:pic>
        <p:nvPicPr>
          <p:cNvPr id="20" name="Immagine 19" descr="Immagine che contiene disegnando&#10;&#10;Descrizione generata automaticamente">
            <a:extLst>
              <a:ext uri="{FF2B5EF4-FFF2-40B4-BE49-F238E27FC236}">
                <a16:creationId xmlns="" xmlns:a16="http://schemas.microsoft.com/office/drawing/2014/main" id="{54518606-2F5D-4D5D-B068-139033FF9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5080" y="4768821"/>
            <a:ext cx="1297399" cy="334728"/>
          </a:xfrm>
          <a:prstGeom prst="rect">
            <a:avLst/>
          </a:prstGeom>
        </p:spPr>
      </p:pic>
      <p:sp>
        <p:nvSpPr>
          <p:cNvPr id="19" name="Shape 1860"/>
          <p:cNvSpPr txBox="1">
            <a:spLocks/>
          </p:cNvSpPr>
          <p:nvPr/>
        </p:nvSpPr>
        <p:spPr>
          <a:xfrm>
            <a:off x="4937871" y="502084"/>
            <a:ext cx="3744416" cy="664088"/>
          </a:xfrm>
          <a:prstGeom prst="rect">
            <a:avLst/>
          </a:prstGeom>
        </p:spPr>
        <p:txBody>
          <a:bodyPr lIns="35716" tIns="17858" rIns="35716" bIns="17858" anchor="t"/>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hangingPunct="1"/>
            <a:r>
              <a:rPr lang="it-IT" sz="1200">
                <a:solidFill>
                  <a:srgbClr val="0B6955"/>
                </a:solidFill>
                <a:latin typeface="DIN Next LT Pro Medium" pitchFamily="34" charset="0"/>
                <a:ea typeface="DIN Next LT Pro" charset="0"/>
                <a:cs typeface="DIN Next LT Pro" charset="0"/>
              </a:rPr>
              <a:t>QUIZ</a:t>
            </a:r>
          </a:p>
          <a:p>
            <a:pPr>
              <a:lnSpc>
                <a:spcPct val="100000"/>
              </a:lnSpc>
            </a:pPr>
            <a:r>
              <a:rPr lang="it-IT" sz="1000">
                <a:latin typeface="Lora"/>
                <a:ea typeface="DIN Next LT Pro" charset="0"/>
                <a:cs typeface="DIN Next LT Pro" charset="0"/>
              </a:rPr>
              <a:t>Al primo livello del quiz potranno partecipare solo gli utenti che si saranno iscritti registrandosi e descrivendo la propria azione green</a:t>
            </a:r>
            <a:endParaRPr lang="en-US" sz="1000">
              <a:latin typeface="Lora"/>
              <a:ea typeface="DIN Next LT Pro" charset="0"/>
              <a:cs typeface="DIN Next LT Pro" charset="0"/>
            </a:endParaRPr>
          </a:p>
          <a:p>
            <a:pPr hangingPunct="1"/>
            <a:endParaRPr lang="it-IT" sz="1200">
              <a:latin typeface="Lora" charset="0"/>
              <a:ea typeface="Lora" charset="0"/>
              <a:cs typeface="Lora" charset="0"/>
            </a:endParaRPr>
          </a:p>
          <a:p>
            <a:pPr hangingPunct="1"/>
            <a:endParaRPr lang="it-IT" sz="1200">
              <a:solidFill>
                <a:srgbClr val="0B6955"/>
              </a:solidFill>
              <a:latin typeface="DIN Next LT Pro Medium" pitchFamily="34" charset="0"/>
              <a:ea typeface="DIN Next LT Pro" charset="0"/>
              <a:cs typeface="DIN Next LT Pro" charset="0"/>
            </a:endParaRPr>
          </a:p>
        </p:txBody>
      </p:sp>
      <p:sp>
        <p:nvSpPr>
          <p:cNvPr id="21" name="Shape 1860"/>
          <p:cNvSpPr txBox="1">
            <a:spLocks/>
          </p:cNvSpPr>
          <p:nvPr/>
        </p:nvSpPr>
        <p:spPr>
          <a:xfrm>
            <a:off x="4937871" y="3743766"/>
            <a:ext cx="3904332" cy="664088"/>
          </a:xfrm>
          <a:prstGeom prst="rect">
            <a:avLst/>
          </a:prstGeom>
        </p:spPr>
        <p:txBody>
          <a:bodyPr lIns="35716" tIns="17858" rIns="35716" bIns="17858"/>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hangingPunct="1"/>
            <a:r>
              <a:rPr lang="it-IT" sz="1200" dirty="0">
                <a:solidFill>
                  <a:srgbClr val="0B6955"/>
                </a:solidFill>
                <a:latin typeface="DIN Next LT Pro Medium" pitchFamily="34" charset="0"/>
                <a:ea typeface="DIN Next LT Pro" charset="0"/>
                <a:cs typeface="DIN Next LT Pro" charset="0"/>
              </a:rPr>
              <a:t>COMUNICAZIONI</a:t>
            </a:r>
          </a:p>
          <a:p>
            <a:pPr hangingPunct="1">
              <a:lnSpc>
                <a:spcPct val="100000"/>
              </a:lnSpc>
            </a:pPr>
            <a:r>
              <a:rPr lang="it-IT" sz="1000" dirty="0">
                <a:latin typeface="Lora" charset="0"/>
                <a:ea typeface="DIN Next LT Pro" charset="0"/>
                <a:cs typeface="DIN Next LT Pro" charset="0"/>
              </a:rPr>
              <a:t>A tutti gli utenti che passeranno il livello verranno mandate mail di </a:t>
            </a:r>
            <a:r>
              <a:rPr lang="it-IT" sz="1000" dirty="0" err="1">
                <a:latin typeface="Lora" charset="0"/>
                <a:ea typeface="DIN Next LT Pro" charset="0"/>
                <a:cs typeface="DIN Next LT Pro" charset="0"/>
              </a:rPr>
              <a:t>remind</a:t>
            </a:r>
            <a:r>
              <a:rPr lang="it-IT" sz="1000" dirty="0">
                <a:latin typeface="Lora" charset="0"/>
                <a:ea typeface="DIN Next LT Pro" charset="0"/>
                <a:cs typeface="DIN Next LT Pro" charset="0"/>
              </a:rPr>
              <a:t> per partecipare agli </a:t>
            </a:r>
            <a:r>
              <a:rPr lang="it-IT" sz="1000" dirty="0" err="1">
                <a:latin typeface="Lora" charset="0"/>
                <a:ea typeface="DIN Next LT Pro" charset="0"/>
                <a:cs typeface="DIN Next LT Pro" charset="0"/>
              </a:rPr>
              <a:t>step</a:t>
            </a:r>
            <a:r>
              <a:rPr lang="it-IT" sz="1000" dirty="0">
                <a:latin typeface="Lora" charset="0"/>
                <a:ea typeface="DIN Next LT Pro" charset="0"/>
                <a:cs typeface="DIN Next LT Pro" charset="0"/>
              </a:rPr>
              <a:t> successivi e agli mentre mentre coloro che non avranno superato il livello parteciperanno all’estrazione con il numero di goccioline raccolte fino a quel momento e riceveranno le mail di </a:t>
            </a:r>
            <a:r>
              <a:rPr lang="it-IT" sz="1000" dirty="0" err="1">
                <a:latin typeface="Lora" charset="0"/>
                <a:ea typeface="DIN Next LT Pro" charset="0"/>
                <a:cs typeface="DIN Next LT Pro" charset="0"/>
              </a:rPr>
              <a:t>remind</a:t>
            </a:r>
            <a:r>
              <a:rPr lang="it-IT" sz="1000" dirty="0">
                <a:latin typeface="Lora" charset="0"/>
                <a:ea typeface="DIN Next LT Pro" charset="0"/>
                <a:cs typeface="DIN Next LT Pro" charset="0"/>
              </a:rPr>
              <a:t> degli eventi.</a:t>
            </a:r>
            <a:endParaRPr lang="en-US" sz="1000" dirty="0">
              <a:latin typeface="Lora" charset="0"/>
              <a:ea typeface="DIN Next LT Pro" charset="0"/>
              <a:cs typeface="DIN Next LT Pro" charset="0"/>
            </a:endParaRPr>
          </a:p>
          <a:p>
            <a:pPr hangingPunct="1"/>
            <a:endParaRPr lang="it-IT" sz="1200" dirty="0">
              <a:latin typeface="Lora" charset="0"/>
              <a:ea typeface="Lora" charset="0"/>
              <a:cs typeface="Lora" charset="0"/>
            </a:endParaRPr>
          </a:p>
          <a:p>
            <a:pPr hangingPunct="1"/>
            <a:endParaRPr lang="it-IT" sz="1200" dirty="0">
              <a:solidFill>
                <a:srgbClr val="0B6955"/>
              </a:solidFill>
              <a:latin typeface="DIN Next LT Pro Medium" pitchFamily="34" charset="0"/>
              <a:ea typeface="DIN Next LT Pro" charset="0"/>
              <a:cs typeface="DIN Next LT Pro" charset="0"/>
            </a:endParaRPr>
          </a:p>
        </p:txBody>
      </p:sp>
      <p:sp>
        <p:nvSpPr>
          <p:cNvPr id="22" name="Shape 663"/>
          <p:cNvSpPr/>
          <p:nvPr/>
        </p:nvSpPr>
        <p:spPr>
          <a:xfrm>
            <a:off x="4067944" y="461440"/>
            <a:ext cx="809200" cy="809255"/>
          </a:xfrm>
          <a:prstGeom prst="ellipse">
            <a:avLst/>
          </a:prstGeom>
          <a:ln w="9525">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4" name="Shape 663"/>
          <p:cNvSpPr/>
          <p:nvPr/>
        </p:nvSpPr>
        <p:spPr>
          <a:xfrm>
            <a:off x="4067944" y="1607124"/>
            <a:ext cx="809200" cy="809255"/>
          </a:xfrm>
          <a:prstGeom prst="ellipse">
            <a:avLst/>
          </a:prstGeom>
          <a:ln w="9525">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6" name="Shape 663"/>
          <p:cNvSpPr/>
          <p:nvPr/>
        </p:nvSpPr>
        <p:spPr>
          <a:xfrm>
            <a:off x="4067944" y="2750638"/>
            <a:ext cx="809200" cy="809255"/>
          </a:xfrm>
          <a:prstGeom prst="ellipse">
            <a:avLst/>
          </a:prstGeom>
          <a:ln w="9525">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7" name="Shape 663"/>
          <p:cNvSpPr/>
          <p:nvPr/>
        </p:nvSpPr>
        <p:spPr>
          <a:xfrm>
            <a:off x="4067944" y="3906286"/>
            <a:ext cx="809200" cy="809255"/>
          </a:xfrm>
          <a:prstGeom prst="ellipse">
            <a:avLst/>
          </a:prstGeom>
          <a:ln w="9525">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8" name="CasellaDiTesto 27"/>
          <p:cNvSpPr txBox="1"/>
          <p:nvPr/>
        </p:nvSpPr>
        <p:spPr>
          <a:xfrm>
            <a:off x="4320026" y="677464"/>
            <a:ext cx="350802" cy="369332"/>
          </a:xfrm>
          <a:prstGeom prst="rect">
            <a:avLst/>
          </a:prstGeom>
          <a:noFill/>
        </p:spPr>
        <p:txBody>
          <a:bodyPr wrap="none" rtlCol="0">
            <a:spAutoFit/>
          </a:bodyPr>
          <a:lstStyle/>
          <a:p>
            <a:r>
              <a:rPr lang="it-IT" dirty="0">
                <a:latin typeface="DIN Alternate Bold"/>
                <a:cs typeface="DIN Alternate Bold"/>
              </a:rPr>
              <a:t>1.</a:t>
            </a:r>
          </a:p>
        </p:txBody>
      </p:sp>
      <p:sp>
        <p:nvSpPr>
          <p:cNvPr id="29" name="CasellaDiTesto 28"/>
          <p:cNvSpPr txBox="1"/>
          <p:nvPr/>
        </p:nvSpPr>
        <p:spPr>
          <a:xfrm>
            <a:off x="4320026" y="1801740"/>
            <a:ext cx="350802" cy="369332"/>
          </a:xfrm>
          <a:prstGeom prst="rect">
            <a:avLst/>
          </a:prstGeom>
          <a:noFill/>
        </p:spPr>
        <p:txBody>
          <a:bodyPr wrap="none" rtlCol="0">
            <a:spAutoFit/>
          </a:bodyPr>
          <a:lstStyle/>
          <a:p>
            <a:r>
              <a:rPr lang="it-IT">
                <a:latin typeface="DIN Alternate Bold"/>
                <a:cs typeface="DIN Alternate Bold"/>
              </a:rPr>
              <a:t>2.</a:t>
            </a:r>
          </a:p>
        </p:txBody>
      </p:sp>
      <p:sp>
        <p:nvSpPr>
          <p:cNvPr id="32" name="CasellaDiTesto 31"/>
          <p:cNvSpPr txBox="1"/>
          <p:nvPr/>
        </p:nvSpPr>
        <p:spPr>
          <a:xfrm>
            <a:off x="4320026" y="2950981"/>
            <a:ext cx="350802" cy="369332"/>
          </a:xfrm>
          <a:prstGeom prst="rect">
            <a:avLst/>
          </a:prstGeom>
          <a:noFill/>
        </p:spPr>
        <p:txBody>
          <a:bodyPr wrap="none" rtlCol="0">
            <a:spAutoFit/>
          </a:bodyPr>
          <a:lstStyle/>
          <a:p>
            <a:r>
              <a:rPr lang="it-IT">
                <a:latin typeface="DIN Alternate Bold"/>
                <a:cs typeface="DIN Alternate Bold"/>
              </a:rPr>
              <a:t>3.</a:t>
            </a:r>
          </a:p>
        </p:txBody>
      </p:sp>
      <p:sp>
        <p:nvSpPr>
          <p:cNvPr id="35" name="CasellaDiTesto 34"/>
          <p:cNvSpPr txBox="1"/>
          <p:nvPr/>
        </p:nvSpPr>
        <p:spPr>
          <a:xfrm>
            <a:off x="4320026" y="4122310"/>
            <a:ext cx="350802" cy="369332"/>
          </a:xfrm>
          <a:prstGeom prst="rect">
            <a:avLst/>
          </a:prstGeom>
          <a:noFill/>
        </p:spPr>
        <p:txBody>
          <a:bodyPr wrap="none" rtlCol="0">
            <a:spAutoFit/>
          </a:bodyPr>
          <a:lstStyle/>
          <a:p>
            <a:r>
              <a:rPr lang="it-IT">
                <a:latin typeface="DIN Alternate Bold"/>
                <a:cs typeface="DIN Alternate Bold"/>
              </a:rPr>
              <a:t>4.</a:t>
            </a:r>
          </a:p>
        </p:txBody>
      </p:sp>
      <p:sp>
        <p:nvSpPr>
          <p:cNvPr id="36" name="Shape 678"/>
          <p:cNvSpPr/>
          <p:nvPr/>
        </p:nvSpPr>
        <p:spPr>
          <a:xfrm flipV="1">
            <a:off x="4464260" y="2424931"/>
            <a:ext cx="0" cy="346255"/>
          </a:xfrm>
          <a:prstGeom prst="line">
            <a:avLst/>
          </a:prstGeom>
          <a:ln w="9525">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7" name="Shape 678"/>
          <p:cNvSpPr/>
          <p:nvPr/>
        </p:nvSpPr>
        <p:spPr>
          <a:xfrm flipV="1">
            <a:off x="4499992" y="3558406"/>
            <a:ext cx="0" cy="346255"/>
          </a:xfrm>
          <a:prstGeom prst="line">
            <a:avLst/>
          </a:prstGeom>
          <a:ln w="9525">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8" name="Shape 678"/>
          <p:cNvSpPr/>
          <p:nvPr/>
        </p:nvSpPr>
        <p:spPr>
          <a:xfrm flipV="1">
            <a:off x="4464260" y="1280195"/>
            <a:ext cx="0" cy="346255"/>
          </a:xfrm>
          <a:prstGeom prst="line">
            <a:avLst/>
          </a:prstGeom>
          <a:ln w="9525">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Tree>
    <p:extLst>
      <p:ext uri="{BB962C8B-B14F-4D97-AF65-F5344CB8AC3E}">
        <p14:creationId xmlns:p14="http://schemas.microsoft.com/office/powerpoint/2010/main" val="363804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5225717" y="2355726"/>
            <a:ext cx="3594750" cy="1189323"/>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t"/>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rgbClr val="404040"/>
                </a:solidFill>
                <a:latin typeface="Lora"/>
                <a:ea typeface="MS PGothic"/>
                <a:cs typeface="Arial Narrow"/>
              </a:rPr>
              <a:t>I road show prevederà 4 tappe, 4 giornate (il sabato) dove verrà presentato un ricco programma di attività e laboratori per famiglie.</a:t>
            </a:r>
          </a:p>
          <a:p>
            <a:pPr defTabSz="309438" eaLnBrk="0" fontAlgn="base" hangingPunct="0">
              <a:lnSpc>
                <a:spcPct val="100000"/>
              </a:lnSpc>
            </a:pPr>
            <a:r>
              <a:rPr lang="it-IT" sz="1100" dirty="0">
                <a:solidFill>
                  <a:srgbClr val="404040"/>
                </a:solidFill>
                <a:latin typeface="Lora"/>
                <a:ea typeface="MS PGothic"/>
                <a:cs typeface="Arial Narrow"/>
              </a:rPr>
              <a:t>In particolare il pubblico verrà coinvolto in workshop di Urban Farming, laboratori di riciclo organizzati da Legambiente e attività dedicate all’educazione ambientale dei più piccoli. </a:t>
            </a: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r>
              <a:rPr lang="it-IT" sz="1100" dirty="0">
                <a:solidFill>
                  <a:srgbClr val="404040"/>
                </a:solidFill>
                <a:latin typeface="Lora"/>
                <a:ea typeface="MS PGothic"/>
                <a:cs typeface="Arial Narrow"/>
              </a:rPr>
              <a:t>La partecipazione all’evento non porterà all’acquisizione di goccioline ma verrà ugualmente presentato come un’attività del concorso e permetterà ai partecipanti di ricevere gli </a:t>
            </a:r>
            <a:r>
              <a:rPr lang="it-IT" sz="1100" b="1" dirty="0">
                <a:solidFill>
                  <a:srgbClr val="404040"/>
                </a:solidFill>
                <a:latin typeface="Lora"/>
                <a:ea typeface="MS PGothic"/>
                <a:cs typeface="Arial Narrow"/>
              </a:rPr>
              <a:t>instant </a:t>
            </a:r>
            <a:r>
              <a:rPr lang="it-IT" sz="1100" b="1" dirty="0" err="1">
                <a:solidFill>
                  <a:srgbClr val="404040"/>
                </a:solidFill>
                <a:latin typeface="Lora"/>
                <a:ea typeface="MS PGothic"/>
                <a:cs typeface="Arial Narrow"/>
              </a:rPr>
              <a:t>win</a:t>
            </a:r>
            <a:r>
              <a:rPr lang="it-IT" sz="1100" b="1" dirty="0">
                <a:solidFill>
                  <a:srgbClr val="404040"/>
                </a:solidFill>
                <a:latin typeface="Lora"/>
                <a:ea typeface="MS PGothic"/>
                <a:cs typeface="Arial Narrow"/>
              </a:rPr>
              <a:t> </a:t>
            </a:r>
            <a:r>
              <a:rPr lang="it-IT" sz="1100" dirty="0">
                <a:solidFill>
                  <a:srgbClr val="404040"/>
                </a:solidFill>
                <a:latin typeface="Lora"/>
                <a:ea typeface="MS PGothic"/>
                <a:cs typeface="Arial Narrow"/>
              </a:rPr>
              <a:t>previsti.</a:t>
            </a: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dirty="0">
              <a:solidFill>
                <a:srgbClr val="404040"/>
              </a:solidFill>
              <a:latin typeface="Lora" panose="00000500000000000000" pitchFamily="2" charset="0"/>
              <a:ea typeface="Lora" charset="0"/>
              <a:cs typeface="Lora" charset="0"/>
            </a:endParaRPr>
          </a:p>
        </p:txBody>
      </p:sp>
      <p:sp>
        <p:nvSpPr>
          <p:cNvPr id="8" name="Shape 1590"/>
          <p:cNvSpPr txBox="1">
            <a:spLocks/>
          </p:cNvSpPr>
          <p:nvPr/>
        </p:nvSpPr>
        <p:spPr>
          <a:xfrm>
            <a:off x="5225717" y="659627"/>
            <a:ext cx="3427564" cy="1585356"/>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LE TAPPE </a:t>
            </a:r>
          </a:p>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DEL</a:t>
            </a:r>
            <a:endParaRPr lang="it-IT" sz="4300" kern="0" spc="-126" baseline="0">
              <a:solidFill>
                <a:schemeClr val="bg1">
                  <a:lumMod val="65000"/>
                </a:schemeClr>
              </a:solidFill>
              <a:latin typeface="DIN Next LT Pro Medium" pitchFamily="34" charset="0"/>
              <a:ea typeface="DIN Next LT Pro" charset="0"/>
              <a:cs typeface="DIN Next LT Pro" charset="0"/>
            </a:endParaRPr>
          </a:p>
          <a:p>
            <a:pPr defTabSz="309536">
              <a:defRPr/>
            </a:pPr>
            <a:r>
              <a:rPr lang="it-IT" sz="4300" kern="0" spc="-126" baseline="0">
                <a:solidFill>
                  <a:srgbClr val="0B6955"/>
                </a:solidFill>
                <a:latin typeface="DIN Next LT Pro Medium" pitchFamily="34" charset="0"/>
                <a:ea typeface="DIN Next LT Pro" charset="0"/>
                <a:cs typeface="DIN Next LT Pro" charset="0"/>
              </a:rPr>
              <a:t>ROADSHOW</a:t>
            </a:r>
          </a:p>
        </p:txBody>
      </p:sp>
      <p:pic>
        <p:nvPicPr>
          <p:cNvPr id="6" name="Immagine 5" descr="Immagine che contiene disegnando&#10;&#10;Descrizione generata automaticamente">
            <a:extLst>
              <a:ext uri="{FF2B5EF4-FFF2-40B4-BE49-F238E27FC236}">
                <a16:creationId xmlns="" xmlns:a16="http://schemas.microsoft.com/office/drawing/2014/main" id="{FC79C872-F713-4A96-9429-2FC90675D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1026" name="Picture 2" descr="C:\Users\natalialarovere\Downloads\emily-webster-slHj-A9HQp0-unsplash.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274" t="1199" r="33773"/>
          <a:stretch/>
        </p:blipFill>
        <p:spPr bwMode="auto">
          <a:xfrm>
            <a:off x="0" y="0"/>
            <a:ext cx="430036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5582938" y="2062832"/>
            <a:ext cx="3111119" cy="1189323"/>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t"/>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rgbClr val="404040"/>
                </a:solidFill>
                <a:latin typeface="Lora"/>
                <a:ea typeface="MS PGothic"/>
                <a:cs typeface="Arial Narrow"/>
              </a:rPr>
              <a:t>Lo stand sarà formato da 3 corner per assicurare adeguate distanze, uno di accoglienza e ritiro gadget, uno per il corso di giardinaggio e uno per i laboratori didattici. </a:t>
            </a: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dirty="0">
              <a:solidFill>
                <a:srgbClr val="404040"/>
              </a:solidFill>
              <a:latin typeface="Lora" panose="00000500000000000000" pitchFamily="2" charset="0"/>
              <a:ea typeface="Lora" charset="0"/>
              <a:cs typeface="Lora" charset="0"/>
            </a:endParaRPr>
          </a:p>
        </p:txBody>
      </p:sp>
      <p:sp>
        <p:nvSpPr>
          <p:cNvPr id="8" name="Shape 1590"/>
          <p:cNvSpPr txBox="1">
            <a:spLocks/>
          </p:cNvSpPr>
          <p:nvPr/>
        </p:nvSpPr>
        <p:spPr>
          <a:xfrm>
            <a:off x="5570601" y="677677"/>
            <a:ext cx="3427564" cy="1585356"/>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dirty="0">
                <a:solidFill>
                  <a:srgbClr val="DCDEE0">
                    <a:lumMod val="75000"/>
                  </a:srgbClr>
                </a:solidFill>
                <a:latin typeface="DIN Next LT Pro Medium" pitchFamily="34" charset="0"/>
                <a:ea typeface="DIN Next LT Pro" charset="0"/>
                <a:cs typeface="DIN Next LT Pro" charset="0"/>
              </a:rPr>
              <a:t>LO STAND DEL</a:t>
            </a:r>
            <a:endParaRPr lang="it-IT" sz="4300" kern="0" spc="-126" baseline="0" dirty="0">
              <a:solidFill>
                <a:schemeClr val="bg1">
                  <a:lumMod val="65000"/>
                </a:schemeClr>
              </a:solidFill>
              <a:latin typeface="DIN Next LT Pro Medium" pitchFamily="34" charset="0"/>
              <a:ea typeface="DIN Next LT Pro" charset="0"/>
              <a:cs typeface="DIN Next LT Pro" charset="0"/>
            </a:endParaRPr>
          </a:p>
          <a:p>
            <a:pPr defTabSz="309536">
              <a:defRPr/>
            </a:pPr>
            <a:r>
              <a:rPr lang="it-IT" sz="4300" kern="0" spc="-126" baseline="0" dirty="0">
                <a:solidFill>
                  <a:srgbClr val="0B6955"/>
                </a:solidFill>
                <a:latin typeface="DIN Next LT Pro Medium" pitchFamily="34" charset="0"/>
                <a:ea typeface="DIN Next LT Pro" charset="0"/>
                <a:cs typeface="DIN Next LT Pro" charset="0"/>
              </a:rPr>
              <a:t>ROADSHOW</a:t>
            </a:r>
          </a:p>
        </p:txBody>
      </p:sp>
      <p:pic>
        <p:nvPicPr>
          <p:cNvPr id="6" name="Immagine 5" descr="Immagine che contiene disegnando&#10;&#10;Descrizione generata automaticamente">
            <a:extLst>
              <a:ext uri="{FF2B5EF4-FFF2-40B4-BE49-F238E27FC236}">
                <a16:creationId xmlns="" xmlns:a16="http://schemas.microsoft.com/office/drawing/2014/main" id="{FC79C872-F713-4A96-9429-2FC90675D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2" name="Immagine 1">
            <a:extLst>
              <a:ext uri="{FF2B5EF4-FFF2-40B4-BE49-F238E27FC236}">
                <a16:creationId xmlns="" xmlns:a16="http://schemas.microsoft.com/office/drawing/2014/main" id="{1F8DF31E-7AD2-4D50-80A3-FAAB9C04D2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5177866" cy="5143500"/>
          </a:xfrm>
          <a:prstGeom prst="rect">
            <a:avLst/>
          </a:prstGeom>
        </p:spPr>
      </p:pic>
    </p:spTree>
    <p:extLst>
      <p:ext uri="{BB962C8B-B14F-4D97-AF65-F5344CB8AC3E}">
        <p14:creationId xmlns:p14="http://schemas.microsoft.com/office/powerpoint/2010/main" val="224780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611"/>
          <p:cNvSpPr/>
          <p:nvPr/>
        </p:nvSpPr>
        <p:spPr>
          <a:xfrm>
            <a:off x="6695390" y="2455899"/>
            <a:ext cx="270904" cy="238523"/>
          </a:xfrm>
          <a:prstGeom prst="rect">
            <a:avLst/>
          </a:prstGeom>
          <a:ln w="12700">
            <a:miter lim="400000"/>
          </a:ln>
        </p:spPr>
        <p:txBody>
          <a:bodyPr wrap="none" lIns="19048" tIns="19048" rIns="19048" bIns="19048" anchor="ctr">
            <a:spAutoFit/>
          </a:bodyPr>
          <a:lstStyle>
            <a:lvl1pPr>
              <a:defRPr sz="3200" b="1">
                <a:solidFill>
                  <a:srgbClr val="FFFFFF"/>
                </a:solidFill>
                <a:latin typeface="+mn-lt"/>
                <a:ea typeface="+mn-ea"/>
                <a:cs typeface="+mn-cs"/>
                <a:sym typeface="Helvetica"/>
              </a:defRPr>
            </a:lvl1pPr>
          </a:lstStyle>
          <a:p>
            <a:pPr defTabSz="309536" hangingPunct="0">
              <a:defRPr/>
            </a:pPr>
            <a:r>
              <a:rPr sz="1300" kern="0">
                <a:latin typeface="Arial"/>
                <a:ea typeface="Arial"/>
                <a:cs typeface="Arial"/>
              </a:rPr>
              <a:t>01.</a:t>
            </a:r>
          </a:p>
        </p:txBody>
      </p:sp>
      <p:sp>
        <p:nvSpPr>
          <p:cNvPr id="2" name="Shape 1825"/>
          <p:cNvSpPr txBox="1">
            <a:spLocks/>
          </p:cNvSpPr>
          <p:nvPr/>
        </p:nvSpPr>
        <p:spPr>
          <a:xfrm>
            <a:off x="467544" y="411510"/>
            <a:ext cx="5856474" cy="1551873"/>
          </a:xfrm>
          <a:prstGeom prst="rect">
            <a:avLst/>
          </a:prstGeom>
          <a:ln w="12700">
            <a:miter lim="400000"/>
          </a:ln>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400" kern="0" baseline="0" dirty="0">
                <a:solidFill>
                  <a:srgbClr val="0B6955"/>
                </a:solidFill>
                <a:latin typeface="DIN Next LT Pro Medium"/>
                <a:cs typeface="DIN Next LT Pro Medium"/>
              </a:rPr>
              <a:t>LUOGHI E DATE</a:t>
            </a:r>
          </a:p>
          <a:p>
            <a:pPr fontAlgn="auto">
              <a:defRPr/>
            </a:pPr>
            <a:endParaRPr lang="it-IT" sz="4400" b="0" kern="0" baseline="0" dirty="0">
              <a:solidFill>
                <a:srgbClr val="0B6955"/>
              </a:solidFill>
              <a:latin typeface="DIN Next LT Pro Medium"/>
              <a:cs typeface="DIN Next LT Pro Medium"/>
            </a:endParaRPr>
          </a:p>
          <a:p>
            <a:pPr fontAlgn="auto">
              <a:defRPr/>
            </a:pPr>
            <a:endParaRPr lang="it-IT" sz="1100" b="0" kern="0" baseline="0" dirty="0">
              <a:solidFill>
                <a:srgbClr val="0B6955"/>
              </a:solidFill>
              <a:latin typeface="Lora" panose="00000500000000000000" pitchFamily="2" charset="0"/>
              <a:cs typeface="DIN Next LT Pro Medium"/>
            </a:endParaRPr>
          </a:p>
        </p:txBody>
      </p:sp>
      <p:sp>
        <p:nvSpPr>
          <p:cNvPr id="4" name="Shape 1827"/>
          <p:cNvSpPr txBox="1">
            <a:spLocks/>
          </p:cNvSpPr>
          <p:nvPr/>
        </p:nvSpPr>
        <p:spPr>
          <a:xfrm>
            <a:off x="3426254" y="3846614"/>
            <a:ext cx="2888607" cy="453328"/>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latin typeface="Lora" charset="0"/>
              <a:ea typeface="Lora" charset="0"/>
              <a:cs typeface="Lora" charset="0"/>
            </a:endParaRPr>
          </a:p>
        </p:txBody>
      </p:sp>
      <p:sp>
        <p:nvSpPr>
          <p:cNvPr id="8" name="Shape 1831"/>
          <p:cNvSpPr txBox="1">
            <a:spLocks/>
          </p:cNvSpPr>
          <p:nvPr/>
        </p:nvSpPr>
        <p:spPr>
          <a:xfrm>
            <a:off x="662843" y="3852196"/>
            <a:ext cx="2474652" cy="447746"/>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highlight>
                <a:srgbClr val="FFFF00"/>
              </a:highlight>
              <a:latin typeface="Lora" charset="0"/>
              <a:ea typeface="Lora" charset="0"/>
              <a:cs typeface="Lora" charset="0"/>
            </a:endParaRPr>
          </a:p>
        </p:txBody>
      </p:sp>
      <p:sp>
        <p:nvSpPr>
          <p:cNvPr id="26" name="Shape 4318"/>
          <p:cNvSpPr/>
          <p:nvPr/>
        </p:nvSpPr>
        <p:spPr>
          <a:xfrm>
            <a:off x="7092280" y="2548370"/>
            <a:ext cx="53583" cy="53579"/>
          </a:xfrm>
          <a:prstGeom prst="ellipse">
            <a:avLst/>
          </a:prstGeom>
          <a:solidFill>
            <a:schemeClr val="bg1"/>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pic>
        <p:nvPicPr>
          <p:cNvPr id="37" name="Immagine 36" descr="Immagine che contiene disegnando&#10;&#10;Descrizione generata automaticamente">
            <a:extLst>
              <a:ext uri="{FF2B5EF4-FFF2-40B4-BE49-F238E27FC236}">
                <a16:creationId xmlns="" xmlns:a16="http://schemas.microsoft.com/office/drawing/2014/main" id="{B330331D-7115-4215-85C2-F6FCD3995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
        <p:nvSpPr>
          <p:cNvPr id="12" name="Rettangolo 11"/>
          <p:cNvSpPr/>
          <p:nvPr/>
        </p:nvSpPr>
        <p:spPr>
          <a:xfrm>
            <a:off x="341558" y="1812016"/>
            <a:ext cx="3822234" cy="1292662"/>
          </a:xfrm>
          <a:prstGeom prst="rect">
            <a:avLst/>
          </a:prstGeom>
        </p:spPr>
        <p:txBody>
          <a:bodyPr wrap="square">
            <a:spAutoFit/>
          </a:bodyPr>
          <a:lstStyle/>
          <a:p>
            <a:pPr lvl="0">
              <a:defRPr/>
            </a:pPr>
            <a:r>
              <a:rPr lang="it-IT" sz="1300" dirty="0">
                <a:solidFill>
                  <a:schemeClr val="tx1">
                    <a:lumMod val="65000"/>
                    <a:lumOff val="35000"/>
                  </a:schemeClr>
                </a:solidFill>
                <a:latin typeface="Lora" panose="00000500000000000000"/>
              </a:rPr>
              <a:t>Quattro parchi posizionati ai punti cardinali della città metropolitana di Milano.</a:t>
            </a:r>
          </a:p>
          <a:p>
            <a:pPr lvl="0">
              <a:defRPr/>
            </a:pPr>
            <a:r>
              <a:rPr lang="it-IT" sz="1300" dirty="0">
                <a:solidFill>
                  <a:schemeClr val="tx1">
                    <a:lumMod val="65000"/>
                    <a:lumOff val="35000"/>
                  </a:schemeClr>
                </a:solidFill>
                <a:latin typeface="Lora" panose="00000500000000000000"/>
              </a:rPr>
              <a:t>Il parco permette di avere uno spazio più ampio per mantenere </a:t>
            </a:r>
          </a:p>
          <a:p>
            <a:pPr marL="685800" lvl="0" indent="-685800">
              <a:buFont typeface="Arial" panose="020B0604020202020204" pitchFamily="34" charset="0"/>
              <a:buChar char="•"/>
              <a:defRPr/>
            </a:pPr>
            <a:endParaRPr lang="it-IT" sz="1300" dirty="0">
              <a:solidFill>
                <a:schemeClr val="tx1">
                  <a:lumMod val="65000"/>
                  <a:lumOff val="35000"/>
                </a:schemeClr>
              </a:solidFill>
              <a:latin typeface="Lora" panose="00000500000000000000"/>
            </a:endParaRPr>
          </a:p>
          <a:p>
            <a:pPr lvl="0" algn="just">
              <a:defRPr/>
            </a:pPr>
            <a:endParaRPr lang="it-IT" sz="1300" dirty="0">
              <a:solidFill>
                <a:schemeClr val="tx1">
                  <a:lumMod val="65000"/>
                  <a:lumOff val="35000"/>
                </a:schemeClr>
              </a:solidFill>
              <a:latin typeface="Lora" panose="00000500000000000000"/>
            </a:endParaRPr>
          </a:p>
        </p:txBody>
      </p:sp>
      <p:pic>
        <p:nvPicPr>
          <p:cNvPr id="5" name="Immagine 4">
            <a:extLst>
              <a:ext uri="{FF2B5EF4-FFF2-40B4-BE49-F238E27FC236}">
                <a16:creationId xmlns="" xmlns:a16="http://schemas.microsoft.com/office/drawing/2014/main" id="{F8414916-F6EE-43CC-B4F1-BF7986A0B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5888" y="347308"/>
            <a:ext cx="835224" cy="4237087"/>
          </a:xfrm>
          <a:prstGeom prst="rect">
            <a:avLst/>
          </a:prstGeom>
        </p:spPr>
      </p:pic>
      <p:sp>
        <p:nvSpPr>
          <p:cNvPr id="17" name="CasellaDiTesto 16">
            <a:extLst>
              <a:ext uri="{FF2B5EF4-FFF2-40B4-BE49-F238E27FC236}">
                <a16:creationId xmlns="" xmlns:a16="http://schemas.microsoft.com/office/drawing/2014/main" id="{848A228C-36A2-41DC-99A1-C258CE3D99D8}"/>
              </a:ext>
            </a:extLst>
          </p:cNvPr>
          <p:cNvSpPr txBox="1"/>
          <p:nvPr/>
        </p:nvSpPr>
        <p:spPr>
          <a:xfrm>
            <a:off x="4471670" y="411510"/>
            <a:ext cx="723660" cy="646331"/>
          </a:xfrm>
          <a:prstGeom prst="rect">
            <a:avLst/>
          </a:prstGeom>
          <a:noFill/>
        </p:spPr>
        <p:txBody>
          <a:bodyPr wrap="none" rtlCol="0">
            <a:spAutoFit/>
          </a:bodyPr>
          <a:lstStyle/>
          <a:p>
            <a:pPr algn="ctr"/>
            <a:r>
              <a:rPr lang="it-IT" dirty="0">
                <a:latin typeface="DIN Alternate Bold"/>
                <a:cs typeface="DIN Alternate Bold"/>
              </a:rPr>
              <a:t>1</a:t>
            </a:r>
          </a:p>
          <a:p>
            <a:pPr algn="ctr"/>
            <a:r>
              <a:rPr lang="it-IT" dirty="0">
                <a:latin typeface="DIN Alternate Bold"/>
                <a:cs typeface="DIN Alternate Bold"/>
              </a:rPr>
              <a:t>tappa</a:t>
            </a:r>
          </a:p>
        </p:txBody>
      </p:sp>
      <p:sp>
        <p:nvSpPr>
          <p:cNvPr id="18" name="CasellaDiTesto 17">
            <a:extLst>
              <a:ext uri="{FF2B5EF4-FFF2-40B4-BE49-F238E27FC236}">
                <a16:creationId xmlns="" xmlns:a16="http://schemas.microsoft.com/office/drawing/2014/main" id="{A942D5FB-B524-4909-B4CB-2324632CB3C2}"/>
              </a:ext>
            </a:extLst>
          </p:cNvPr>
          <p:cNvSpPr txBox="1"/>
          <p:nvPr/>
        </p:nvSpPr>
        <p:spPr>
          <a:xfrm>
            <a:off x="4471670" y="1583772"/>
            <a:ext cx="723660" cy="646331"/>
          </a:xfrm>
          <a:prstGeom prst="rect">
            <a:avLst/>
          </a:prstGeom>
          <a:noFill/>
        </p:spPr>
        <p:txBody>
          <a:bodyPr wrap="none" rtlCol="0">
            <a:spAutoFit/>
          </a:bodyPr>
          <a:lstStyle/>
          <a:p>
            <a:pPr algn="ctr"/>
            <a:r>
              <a:rPr lang="it-IT" dirty="0">
                <a:solidFill>
                  <a:srgbClr val="000000"/>
                </a:solidFill>
                <a:latin typeface="DIN Alternate Bold"/>
                <a:cs typeface="DIN Alternate Bold"/>
              </a:rPr>
              <a:t>2</a:t>
            </a:r>
          </a:p>
          <a:p>
            <a:pPr algn="ctr"/>
            <a:r>
              <a:rPr lang="it-IT" dirty="0">
                <a:solidFill>
                  <a:srgbClr val="000000"/>
                </a:solidFill>
                <a:latin typeface="DIN Alternate Bold"/>
                <a:cs typeface="DIN Alternate Bold"/>
              </a:rPr>
              <a:t>tappa</a:t>
            </a:r>
          </a:p>
        </p:txBody>
      </p:sp>
      <p:sp>
        <p:nvSpPr>
          <p:cNvPr id="20" name="CasellaDiTesto 19">
            <a:extLst>
              <a:ext uri="{FF2B5EF4-FFF2-40B4-BE49-F238E27FC236}">
                <a16:creationId xmlns="" xmlns:a16="http://schemas.microsoft.com/office/drawing/2014/main" id="{E32BCE08-02F4-4F1D-87DF-839196161EA2}"/>
              </a:ext>
            </a:extLst>
          </p:cNvPr>
          <p:cNvSpPr txBox="1"/>
          <p:nvPr/>
        </p:nvSpPr>
        <p:spPr>
          <a:xfrm>
            <a:off x="4471670" y="2668467"/>
            <a:ext cx="723660" cy="646331"/>
          </a:xfrm>
          <a:prstGeom prst="rect">
            <a:avLst/>
          </a:prstGeom>
          <a:noFill/>
        </p:spPr>
        <p:txBody>
          <a:bodyPr wrap="none" rtlCol="0">
            <a:spAutoFit/>
          </a:bodyPr>
          <a:lstStyle/>
          <a:p>
            <a:pPr algn="ctr"/>
            <a:r>
              <a:rPr lang="it-IT" dirty="0">
                <a:solidFill>
                  <a:srgbClr val="000000"/>
                </a:solidFill>
                <a:latin typeface="DIN Alternate Bold"/>
                <a:cs typeface="DIN Alternate Bold"/>
              </a:rPr>
              <a:t>3</a:t>
            </a:r>
          </a:p>
          <a:p>
            <a:pPr algn="ctr"/>
            <a:r>
              <a:rPr lang="it-IT" dirty="0">
                <a:solidFill>
                  <a:srgbClr val="000000"/>
                </a:solidFill>
                <a:latin typeface="DIN Alternate Bold"/>
                <a:cs typeface="DIN Alternate Bold"/>
              </a:rPr>
              <a:t>tappa</a:t>
            </a:r>
          </a:p>
        </p:txBody>
      </p:sp>
      <p:sp>
        <p:nvSpPr>
          <p:cNvPr id="21" name="CasellaDiTesto 20">
            <a:extLst>
              <a:ext uri="{FF2B5EF4-FFF2-40B4-BE49-F238E27FC236}">
                <a16:creationId xmlns="" xmlns:a16="http://schemas.microsoft.com/office/drawing/2014/main" id="{1498619A-7608-4F96-AE9C-90374451B425}"/>
              </a:ext>
            </a:extLst>
          </p:cNvPr>
          <p:cNvSpPr txBox="1"/>
          <p:nvPr/>
        </p:nvSpPr>
        <p:spPr>
          <a:xfrm>
            <a:off x="4478158" y="3817147"/>
            <a:ext cx="723660" cy="646331"/>
          </a:xfrm>
          <a:prstGeom prst="rect">
            <a:avLst/>
          </a:prstGeom>
          <a:noFill/>
        </p:spPr>
        <p:txBody>
          <a:bodyPr wrap="none" rtlCol="0">
            <a:spAutoFit/>
          </a:bodyPr>
          <a:lstStyle/>
          <a:p>
            <a:pPr algn="ctr"/>
            <a:r>
              <a:rPr lang="it-IT" dirty="0">
                <a:solidFill>
                  <a:srgbClr val="000000"/>
                </a:solidFill>
                <a:latin typeface="DIN Alternate Bold"/>
                <a:cs typeface="DIN Alternate Bold"/>
              </a:rPr>
              <a:t>4</a:t>
            </a:r>
          </a:p>
          <a:p>
            <a:pPr algn="ctr"/>
            <a:r>
              <a:rPr lang="it-IT" dirty="0">
                <a:solidFill>
                  <a:srgbClr val="000000"/>
                </a:solidFill>
                <a:latin typeface="DIN Alternate Bold"/>
                <a:cs typeface="DIN Alternate Bold"/>
              </a:rPr>
              <a:t>tappa</a:t>
            </a:r>
          </a:p>
        </p:txBody>
      </p:sp>
      <p:sp>
        <p:nvSpPr>
          <p:cNvPr id="3" name="CasellaDiTesto 2">
            <a:extLst>
              <a:ext uri="{FF2B5EF4-FFF2-40B4-BE49-F238E27FC236}">
                <a16:creationId xmlns="" xmlns:a16="http://schemas.microsoft.com/office/drawing/2014/main" id="{4DD7A687-F93A-42D0-93E5-B16D60B08929}"/>
              </a:ext>
            </a:extLst>
          </p:cNvPr>
          <p:cNvSpPr txBox="1"/>
          <p:nvPr/>
        </p:nvSpPr>
        <p:spPr>
          <a:xfrm>
            <a:off x="5345142" y="565308"/>
            <a:ext cx="3414712" cy="800219"/>
          </a:xfrm>
          <a:prstGeom prst="rect">
            <a:avLst/>
          </a:prstGeom>
          <a:noFill/>
        </p:spPr>
        <p:txBody>
          <a:bodyPr wrap="square" rtlCol="0">
            <a:spAutoFit/>
          </a:bodyPr>
          <a:lstStyle/>
          <a:p>
            <a:r>
              <a:rPr lang="it-IT" sz="1400" b="1" dirty="0">
                <a:solidFill>
                  <a:srgbClr val="0B6955"/>
                </a:solidFill>
                <a:latin typeface="DIN Next LT Pro Medium" pitchFamily="34" charset="0"/>
                <a:sym typeface="Helvetica"/>
              </a:rPr>
              <a:t>NORD</a:t>
            </a:r>
          </a:p>
          <a:p>
            <a:r>
              <a:rPr lang="it-IT" sz="1400" b="1" dirty="0">
                <a:solidFill>
                  <a:srgbClr val="0B6955"/>
                </a:solidFill>
                <a:latin typeface="DIN Next LT Pro Medium" pitchFamily="34" charset="0"/>
                <a:sym typeface="Helvetica"/>
              </a:rPr>
              <a:t>PADERNO DUGNANO 26 SETTEMBRE</a:t>
            </a:r>
          </a:p>
          <a:p>
            <a:endParaRPr lang="it-IT" dirty="0"/>
          </a:p>
        </p:txBody>
      </p:sp>
      <p:sp>
        <p:nvSpPr>
          <p:cNvPr id="23" name="CasellaDiTesto 22">
            <a:extLst>
              <a:ext uri="{FF2B5EF4-FFF2-40B4-BE49-F238E27FC236}">
                <a16:creationId xmlns="" xmlns:a16="http://schemas.microsoft.com/office/drawing/2014/main" id="{7F598386-6797-4184-A1C9-308CE97C9700}"/>
              </a:ext>
            </a:extLst>
          </p:cNvPr>
          <p:cNvSpPr txBox="1"/>
          <p:nvPr/>
        </p:nvSpPr>
        <p:spPr>
          <a:xfrm>
            <a:off x="5405755" y="1583772"/>
            <a:ext cx="3414712" cy="800219"/>
          </a:xfrm>
          <a:prstGeom prst="rect">
            <a:avLst/>
          </a:prstGeom>
          <a:noFill/>
        </p:spPr>
        <p:txBody>
          <a:bodyPr wrap="square" rtlCol="0">
            <a:spAutoFit/>
          </a:bodyPr>
          <a:lstStyle/>
          <a:p>
            <a:r>
              <a:rPr lang="it-IT" sz="1400" b="1" dirty="0">
                <a:solidFill>
                  <a:srgbClr val="0B6955"/>
                </a:solidFill>
                <a:latin typeface="DIN Next LT Pro Medium" pitchFamily="34" charset="0"/>
                <a:sym typeface="Helvetica"/>
              </a:rPr>
              <a:t>EST</a:t>
            </a:r>
          </a:p>
          <a:p>
            <a:r>
              <a:rPr lang="it-IT" sz="1400" b="1">
                <a:solidFill>
                  <a:srgbClr val="0B6955"/>
                </a:solidFill>
                <a:latin typeface="DIN Next LT Pro Medium" pitchFamily="34" charset="0"/>
                <a:sym typeface="Helvetica"/>
              </a:rPr>
              <a:t>PIOLTELLO 10 </a:t>
            </a:r>
            <a:r>
              <a:rPr lang="it-IT" sz="1400" b="1" dirty="0">
                <a:solidFill>
                  <a:srgbClr val="0B6955"/>
                </a:solidFill>
                <a:latin typeface="DIN Next LT Pro Medium" pitchFamily="34" charset="0"/>
                <a:sym typeface="Helvetica"/>
              </a:rPr>
              <a:t>OTTOBRE</a:t>
            </a:r>
          </a:p>
          <a:p>
            <a:endParaRPr lang="it-IT" dirty="0"/>
          </a:p>
        </p:txBody>
      </p:sp>
      <p:sp>
        <p:nvSpPr>
          <p:cNvPr id="24" name="CasellaDiTesto 23">
            <a:extLst>
              <a:ext uri="{FF2B5EF4-FFF2-40B4-BE49-F238E27FC236}">
                <a16:creationId xmlns="" xmlns:a16="http://schemas.microsoft.com/office/drawing/2014/main" id="{6373304D-F3DB-4531-B214-2C0F97555557}"/>
              </a:ext>
            </a:extLst>
          </p:cNvPr>
          <p:cNvSpPr txBox="1"/>
          <p:nvPr/>
        </p:nvSpPr>
        <p:spPr>
          <a:xfrm>
            <a:off x="5345142" y="2644189"/>
            <a:ext cx="3414712" cy="800219"/>
          </a:xfrm>
          <a:prstGeom prst="rect">
            <a:avLst/>
          </a:prstGeom>
          <a:noFill/>
        </p:spPr>
        <p:txBody>
          <a:bodyPr wrap="square" rtlCol="0">
            <a:spAutoFit/>
          </a:bodyPr>
          <a:lstStyle/>
          <a:p>
            <a:r>
              <a:rPr lang="it-IT" sz="1400" b="1" dirty="0">
                <a:solidFill>
                  <a:srgbClr val="0B6955"/>
                </a:solidFill>
                <a:latin typeface="DIN Next LT Pro Medium" pitchFamily="34" charset="0"/>
                <a:sym typeface="Helvetica"/>
              </a:rPr>
              <a:t>SUD</a:t>
            </a:r>
          </a:p>
          <a:p>
            <a:r>
              <a:rPr lang="it-IT" sz="1400" b="1" dirty="0">
                <a:solidFill>
                  <a:srgbClr val="0B6955"/>
                </a:solidFill>
                <a:latin typeface="DIN Next LT Pro Medium" pitchFamily="34" charset="0"/>
                <a:sym typeface="Helvetica"/>
              </a:rPr>
              <a:t>ROZZANO 17 OTTOBRE</a:t>
            </a:r>
          </a:p>
          <a:p>
            <a:endParaRPr lang="it-IT" dirty="0"/>
          </a:p>
        </p:txBody>
      </p:sp>
      <p:sp>
        <p:nvSpPr>
          <p:cNvPr id="29" name="CasellaDiTesto 28">
            <a:extLst>
              <a:ext uri="{FF2B5EF4-FFF2-40B4-BE49-F238E27FC236}">
                <a16:creationId xmlns="" xmlns:a16="http://schemas.microsoft.com/office/drawing/2014/main" id="{B8D50375-F300-4328-952A-082E6DEBA308}"/>
              </a:ext>
            </a:extLst>
          </p:cNvPr>
          <p:cNvSpPr txBox="1"/>
          <p:nvPr/>
        </p:nvSpPr>
        <p:spPr>
          <a:xfrm>
            <a:off x="5405755" y="3809274"/>
            <a:ext cx="3414712" cy="800219"/>
          </a:xfrm>
          <a:prstGeom prst="rect">
            <a:avLst/>
          </a:prstGeom>
          <a:noFill/>
        </p:spPr>
        <p:txBody>
          <a:bodyPr wrap="square" rtlCol="0">
            <a:spAutoFit/>
          </a:bodyPr>
          <a:lstStyle/>
          <a:p>
            <a:r>
              <a:rPr lang="it-IT" sz="1400" b="1" dirty="0">
                <a:solidFill>
                  <a:srgbClr val="0B6955"/>
                </a:solidFill>
                <a:latin typeface="DIN Next LT Pro Medium" pitchFamily="34" charset="0"/>
                <a:sym typeface="Helvetica"/>
              </a:rPr>
              <a:t>OVEST</a:t>
            </a:r>
          </a:p>
          <a:p>
            <a:r>
              <a:rPr lang="it-IT" sz="1400" b="1" dirty="0">
                <a:solidFill>
                  <a:srgbClr val="0B6955"/>
                </a:solidFill>
                <a:latin typeface="DIN Next LT Pro Medium" pitchFamily="34" charset="0"/>
                <a:sym typeface="Helvetica"/>
              </a:rPr>
              <a:t>ABBIATEGRASSO 31 OTTOBRE</a:t>
            </a:r>
          </a:p>
          <a:p>
            <a:endParaRPr lang="it-IT" dirty="0"/>
          </a:p>
        </p:txBody>
      </p:sp>
    </p:spTree>
    <p:extLst>
      <p:ext uri="{BB962C8B-B14F-4D97-AF65-F5344CB8AC3E}">
        <p14:creationId xmlns:p14="http://schemas.microsoft.com/office/powerpoint/2010/main" val="128687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659581" y="2678571"/>
            <a:ext cx="3768403" cy="1189323"/>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cs typeface="Arial Narrow"/>
              </a:rPr>
              <a:t>Le Scuole e le Associazioni potranno partecipare  al concorso presentando i propri progetti didattici e le buone pratiche sostenibili attuate durante le proprie attività. I progetti verranno valutati da una giuria di professionisti e addetti ai lavori (composta da un membro di </a:t>
            </a:r>
            <a:r>
              <a:rPr lang="it-IT" sz="1100" dirty="0" err="1">
                <a:solidFill>
                  <a:srgbClr val="404040"/>
                </a:solidFill>
                <a:latin typeface="Lora" panose="00000500000000000000" pitchFamily="2" charset="0"/>
                <a:ea typeface="MS PGothic" pitchFamily="34" charset="-128"/>
                <a:cs typeface="Arial Narrow"/>
              </a:rPr>
              <a:t>LifeGate</a:t>
            </a:r>
            <a:r>
              <a:rPr lang="it-IT" sz="1100" dirty="0">
                <a:solidFill>
                  <a:srgbClr val="404040"/>
                </a:solidFill>
                <a:latin typeface="Lora" panose="00000500000000000000" pitchFamily="2" charset="0"/>
                <a:ea typeface="MS PGothic" pitchFamily="34" charset="-128"/>
                <a:cs typeface="Arial Narrow"/>
              </a:rPr>
              <a:t>, un rappresentante di Gruppo CAP e uno di Legambiente altri giurati TBD).</a:t>
            </a: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endParaRPr>
          </a:p>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rPr>
              <a:t>Anche i progetti delle Scuole dei comuni appartenenti alle province di Monza e Brianza e Pavia verranno valutate dalla giuria, ma concorreranno a premi diversi</a:t>
            </a:r>
            <a:r>
              <a:rPr lang="it-IT" sz="1300" dirty="0">
                <a:solidFill>
                  <a:srgbClr val="404040"/>
                </a:solidFill>
                <a:latin typeface="Lora" panose="00000500000000000000" pitchFamily="2" charset="0"/>
                <a:ea typeface="MS PGothic" pitchFamily="34" charset="-128"/>
              </a:rPr>
              <a:t>.</a:t>
            </a:r>
            <a:endParaRPr lang="it-IT" sz="1300" dirty="0">
              <a:solidFill>
                <a:srgbClr val="404040"/>
              </a:solidFill>
              <a:latin typeface="Lora" panose="00000500000000000000" pitchFamily="2" charset="0"/>
            </a:endParaRPr>
          </a:p>
          <a:p>
            <a:pPr defTabSz="309438" eaLnBrk="0" fontAlgn="base" hangingPunct="0">
              <a:lnSpc>
                <a:spcPct val="100000"/>
              </a:lnSpc>
            </a:pPr>
            <a:endParaRPr lang="it-IT" sz="1300" dirty="0">
              <a:solidFill>
                <a:srgbClr val="404040"/>
              </a:solidFill>
              <a:latin typeface="Lora" panose="00000500000000000000" pitchFamily="2" charset="0"/>
              <a:ea typeface="MS PGothic" pitchFamily="34" charset="-128"/>
              <a:cs typeface="Arial Narrow"/>
            </a:endParaRPr>
          </a:p>
        </p:txBody>
      </p:sp>
      <p:sp>
        <p:nvSpPr>
          <p:cNvPr id="8" name="Shape 1590"/>
          <p:cNvSpPr txBox="1">
            <a:spLocks/>
          </p:cNvSpPr>
          <p:nvPr/>
        </p:nvSpPr>
        <p:spPr>
          <a:xfrm>
            <a:off x="659581" y="659627"/>
            <a:ext cx="3427564" cy="1585356"/>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MECCANICA</a:t>
            </a:r>
          </a:p>
          <a:p>
            <a:pPr defTabSz="309536">
              <a:defRPr/>
            </a:pPr>
            <a:r>
              <a:rPr lang="it-IT" sz="4300" kern="0" spc="-126" baseline="0">
                <a:solidFill>
                  <a:schemeClr val="bg1">
                    <a:lumMod val="65000"/>
                  </a:schemeClr>
                </a:solidFill>
                <a:latin typeface="DIN Next LT Pro Medium" pitchFamily="34" charset="0"/>
                <a:ea typeface="DIN Next LT Pro" charset="0"/>
                <a:cs typeface="DIN Next LT Pro" charset="0"/>
              </a:rPr>
              <a:t>PUNTEGGI</a:t>
            </a:r>
          </a:p>
          <a:p>
            <a:pPr defTabSz="309536">
              <a:defRPr/>
            </a:pPr>
            <a:r>
              <a:rPr lang="it-IT" sz="4300" kern="0" spc="-126" baseline="0">
                <a:solidFill>
                  <a:srgbClr val="0B6955"/>
                </a:solidFill>
                <a:latin typeface="DIN Next LT Pro Medium" pitchFamily="34" charset="0"/>
                <a:ea typeface="DIN Next LT Pro" charset="0"/>
                <a:cs typeface="DIN Next LT Pro" charset="0"/>
              </a:rPr>
              <a:t>SCUOLE E ASSOCIAZIONI</a:t>
            </a:r>
          </a:p>
        </p:txBody>
      </p:sp>
      <p:pic>
        <p:nvPicPr>
          <p:cNvPr id="3074" name="Picture 2" descr="C:\Users\natalialarovere\Downloads\anna-earl-ZbuP5oXM_zA-unsplash.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8589"/>
          <a:stretch/>
        </p:blipFill>
        <p:spPr bwMode="auto">
          <a:xfrm>
            <a:off x="4932041" y="-1"/>
            <a:ext cx="421196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80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5148069" y="2244983"/>
            <a:ext cx="3816419" cy="1189323"/>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cs typeface="Arial Narrow"/>
              </a:rPr>
              <a:t>Grazie alla partecipazione dei cittadini e di Scuole  e  Associazioni anche i Comuni concorreranno a diventare Comune più Green del territorio. Cresceranno infatti nella classifica grazie all’iscrizione dei progetti dei singoli, di Scuole e Associazioni. Il punteggio verrà calcolato sulla percentuale di partecipazione in relazione al totale degli abitanti. Sarà compito del Sindaco di ogni Comune coinvolgere la cittadinanza a compiere azioni sostenibili e presentarle nel concorso!</a:t>
            </a: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r>
              <a:rPr lang="it-IT" sz="1100" dirty="0">
                <a:solidFill>
                  <a:srgbClr val="404040"/>
                </a:solidFill>
                <a:latin typeface="Lora" panose="00000500000000000000" pitchFamily="2" charset="0"/>
                <a:ea typeface="MS PGothic" pitchFamily="34" charset="-128"/>
                <a:cs typeface="Arial Narrow"/>
              </a:rPr>
              <a:t>Inoltre ogni Comune avrà la possibilità di guadagnare una maggiorazione del 10% sul punteggio della classifica finale promuovendo l’uso dell’acqua del rubinetto sul proprio sito  con un banner fornito da Gruppo CAP. </a:t>
            </a: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dirty="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dirty="0">
              <a:solidFill>
                <a:srgbClr val="404040"/>
              </a:solidFill>
              <a:latin typeface="Lora" panose="00000500000000000000" pitchFamily="2" charset="0"/>
              <a:ea typeface="Lora" charset="0"/>
              <a:cs typeface="Lora" charset="0"/>
            </a:endParaRPr>
          </a:p>
        </p:txBody>
      </p:sp>
      <p:sp>
        <p:nvSpPr>
          <p:cNvPr id="8" name="Shape 1590"/>
          <p:cNvSpPr txBox="1">
            <a:spLocks/>
          </p:cNvSpPr>
          <p:nvPr/>
        </p:nvSpPr>
        <p:spPr>
          <a:xfrm>
            <a:off x="5225717" y="659627"/>
            <a:ext cx="3427564" cy="1585356"/>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MECCANICA</a:t>
            </a:r>
          </a:p>
          <a:p>
            <a:pPr defTabSz="309536">
              <a:defRPr/>
            </a:pPr>
            <a:r>
              <a:rPr lang="it-IT" sz="4300" kern="0" spc="-126" baseline="0">
                <a:solidFill>
                  <a:schemeClr val="bg1">
                    <a:lumMod val="65000"/>
                  </a:schemeClr>
                </a:solidFill>
                <a:latin typeface="DIN Next LT Pro Medium" pitchFamily="34" charset="0"/>
                <a:ea typeface="DIN Next LT Pro" charset="0"/>
                <a:cs typeface="DIN Next LT Pro" charset="0"/>
              </a:rPr>
              <a:t>PUNTEGGI</a:t>
            </a:r>
          </a:p>
          <a:p>
            <a:pPr defTabSz="309536">
              <a:defRPr/>
            </a:pPr>
            <a:r>
              <a:rPr lang="it-IT" sz="4300" kern="0" spc="-126" baseline="0">
                <a:solidFill>
                  <a:srgbClr val="0B6955"/>
                </a:solidFill>
                <a:latin typeface="DIN Next LT Pro Medium" pitchFamily="34" charset="0"/>
                <a:ea typeface="DIN Next LT Pro" charset="0"/>
                <a:cs typeface="DIN Next LT Pro" charset="0"/>
              </a:rPr>
              <a:t>COMUNI</a:t>
            </a:r>
          </a:p>
        </p:txBody>
      </p:sp>
      <p:pic>
        <p:nvPicPr>
          <p:cNvPr id="4098"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4194" y="0"/>
            <a:ext cx="4287071"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magine 5" descr="Immagine che contiene disegnando&#10;&#10;Descrizione generata automaticamente">
            <a:extLst>
              <a:ext uri="{FF2B5EF4-FFF2-40B4-BE49-F238E27FC236}">
                <a16:creationId xmlns="" xmlns:a16="http://schemas.microsoft.com/office/drawing/2014/main" id="{FC79C872-F713-4A96-9429-2FC90675DF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Tree>
    <p:extLst>
      <p:ext uri="{BB962C8B-B14F-4D97-AF65-F5344CB8AC3E}">
        <p14:creationId xmlns:p14="http://schemas.microsoft.com/office/powerpoint/2010/main" val="4997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5148069" y="2244983"/>
            <a:ext cx="3672398" cy="1189323"/>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a:solidFill>
                  <a:srgbClr val="404040"/>
                </a:solidFill>
                <a:latin typeface="Lora" panose="00000500000000000000" pitchFamily="2" charset="0"/>
                <a:ea typeface="MS PGothic" pitchFamily="34" charset="-128"/>
                <a:cs typeface="Arial Narrow"/>
              </a:rPr>
              <a:t>Oltre alla campagna di comunicazione generale dell’iniziativa ad ogni Sindaco verrà fornito un pacchetto di comunicazione personalizzato per promuovere il concorso e coinvolgere i propri cittadini. In particolare il pacchetto sarà composto da:</a:t>
            </a:r>
          </a:p>
          <a:p>
            <a:pPr defTabSz="309438" eaLnBrk="0" fontAlgn="base" hangingPunct="0">
              <a:lnSpc>
                <a:spcPct val="100000"/>
              </a:lnSpc>
            </a:pPr>
            <a:endParaRPr lang="it-IT" sz="1100">
              <a:solidFill>
                <a:srgbClr val="404040"/>
              </a:solidFill>
              <a:latin typeface="Lora" panose="00000500000000000000" pitchFamily="2" charset="0"/>
              <a:ea typeface="MS PGothic" pitchFamily="34" charset="-128"/>
              <a:cs typeface="Arial Narrow"/>
            </a:endParaRPr>
          </a:p>
          <a:p>
            <a:pPr marL="171450" indent="-171450" defTabSz="309438" eaLnBrk="0" fontAlgn="base" hangingPunct="0">
              <a:lnSpc>
                <a:spcPct val="100000"/>
              </a:lnSpc>
              <a:buFont typeface="Lora" panose="00000500000000000000" pitchFamily="2" charset="0"/>
              <a:buChar char="‐"/>
            </a:pPr>
            <a:r>
              <a:rPr lang="it-IT" sz="1100">
                <a:solidFill>
                  <a:srgbClr val="404040"/>
                </a:solidFill>
                <a:latin typeface="Lora" panose="00000500000000000000" pitchFamily="2" charset="0"/>
                <a:ea typeface="MS PGothic" pitchFamily="34" charset="-128"/>
                <a:cs typeface="Arial Narrow"/>
              </a:rPr>
              <a:t>Manifesto 50x70 (ad uso bacheca comune, biblioteca, uffici pubblici…)</a:t>
            </a:r>
          </a:p>
          <a:p>
            <a:pPr marL="171450" indent="-171450" defTabSz="309438" eaLnBrk="0" fontAlgn="base" hangingPunct="0">
              <a:lnSpc>
                <a:spcPct val="100000"/>
              </a:lnSpc>
              <a:buFont typeface="Lora" panose="00000500000000000000" pitchFamily="2" charset="0"/>
              <a:buChar char="‐"/>
            </a:pPr>
            <a:r>
              <a:rPr lang="it-IT" sz="1100" err="1">
                <a:solidFill>
                  <a:srgbClr val="404040"/>
                </a:solidFill>
                <a:latin typeface="Lora" panose="00000500000000000000" pitchFamily="2" charset="0"/>
                <a:ea typeface="MS PGothic" pitchFamily="34" charset="-128"/>
                <a:cs typeface="Arial Narrow"/>
              </a:rPr>
              <a:t>Facebook</a:t>
            </a:r>
            <a:r>
              <a:rPr lang="it-IT" sz="1100">
                <a:solidFill>
                  <a:srgbClr val="404040"/>
                </a:solidFill>
                <a:latin typeface="Lora" panose="00000500000000000000" pitchFamily="2" charset="0"/>
                <a:ea typeface="MS PGothic" pitchFamily="34" charset="-128"/>
                <a:cs typeface="Arial Narrow"/>
              </a:rPr>
              <a:t>: post 1.080x1.350px  e copertina 820x360px  </a:t>
            </a:r>
          </a:p>
          <a:p>
            <a:pPr marL="171450" indent="-171450" defTabSz="309438" eaLnBrk="0" fontAlgn="base" hangingPunct="0">
              <a:lnSpc>
                <a:spcPct val="100000"/>
              </a:lnSpc>
              <a:buFont typeface="Lora" panose="00000500000000000000" pitchFamily="2" charset="0"/>
              <a:buChar char="‐"/>
            </a:pPr>
            <a:r>
              <a:rPr lang="it-IT" sz="1100" err="1">
                <a:solidFill>
                  <a:srgbClr val="404040"/>
                </a:solidFill>
                <a:latin typeface="Lora" panose="00000500000000000000" pitchFamily="2" charset="0"/>
                <a:ea typeface="MS PGothic" pitchFamily="34" charset="-128"/>
                <a:cs typeface="Arial Narrow"/>
              </a:rPr>
              <a:t>Instagram</a:t>
            </a:r>
            <a:r>
              <a:rPr lang="it-IT" sz="1100">
                <a:solidFill>
                  <a:srgbClr val="404040"/>
                </a:solidFill>
                <a:latin typeface="Lora" panose="00000500000000000000" pitchFamily="2" charset="0"/>
                <a:ea typeface="MS PGothic" pitchFamily="34" charset="-128"/>
                <a:cs typeface="Arial Narrow"/>
              </a:rPr>
              <a:t>: post 1.920x1.920 </a:t>
            </a:r>
            <a:r>
              <a:rPr lang="it-IT" sz="1100" err="1">
                <a:solidFill>
                  <a:srgbClr val="404040"/>
                </a:solidFill>
                <a:latin typeface="Lora" panose="00000500000000000000" pitchFamily="2" charset="0"/>
                <a:ea typeface="MS PGothic" pitchFamily="34" charset="-128"/>
                <a:cs typeface="Arial Narrow"/>
              </a:rPr>
              <a:t>px</a:t>
            </a:r>
            <a:r>
              <a:rPr lang="it-IT" sz="1100">
                <a:solidFill>
                  <a:srgbClr val="404040"/>
                </a:solidFill>
                <a:latin typeface="Lora" panose="00000500000000000000" pitchFamily="2" charset="0"/>
                <a:ea typeface="MS PGothic" pitchFamily="34" charset="-128"/>
                <a:cs typeface="Arial Narrow"/>
              </a:rPr>
              <a:t> </a:t>
            </a:r>
          </a:p>
          <a:p>
            <a:pPr marL="171450" indent="-171450" defTabSz="309438" eaLnBrk="0" fontAlgn="base" hangingPunct="0">
              <a:lnSpc>
                <a:spcPct val="100000"/>
              </a:lnSpc>
              <a:buFont typeface="Lora" panose="00000500000000000000" pitchFamily="2" charset="0"/>
              <a:buChar char="‐"/>
            </a:pPr>
            <a:r>
              <a:rPr lang="it-IT" sz="1100">
                <a:solidFill>
                  <a:srgbClr val="404040"/>
                </a:solidFill>
                <a:latin typeface="Lora" panose="00000500000000000000" pitchFamily="2" charset="0"/>
                <a:ea typeface="MS PGothic" pitchFamily="34" charset="-128"/>
                <a:cs typeface="Arial Narrow"/>
              </a:rPr>
              <a:t>Banner: medium </a:t>
            </a:r>
            <a:r>
              <a:rPr lang="it-IT" sz="1100" err="1">
                <a:solidFill>
                  <a:srgbClr val="404040"/>
                </a:solidFill>
                <a:latin typeface="Lora" panose="00000500000000000000" pitchFamily="2" charset="0"/>
                <a:ea typeface="MS PGothic" pitchFamily="34" charset="-128"/>
                <a:cs typeface="Arial Narrow"/>
              </a:rPr>
              <a:t>rectangle</a:t>
            </a:r>
            <a:r>
              <a:rPr lang="it-IT" sz="1100">
                <a:solidFill>
                  <a:srgbClr val="404040"/>
                </a:solidFill>
                <a:latin typeface="Lora" panose="00000500000000000000" pitchFamily="2" charset="0"/>
                <a:ea typeface="MS PGothic" pitchFamily="34" charset="-128"/>
                <a:cs typeface="Arial Narrow"/>
              </a:rPr>
              <a:t> 300x250 </a:t>
            </a:r>
            <a:r>
              <a:rPr lang="it-IT" sz="1100" err="1">
                <a:solidFill>
                  <a:srgbClr val="404040"/>
                </a:solidFill>
                <a:latin typeface="Lora" panose="00000500000000000000" pitchFamily="2" charset="0"/>
                <a:ea typeface="MS PGothic" pitchFamily="34" charset="-128"/>
                <a:cs typeface="Arial Narrow"/>
              </a:rPr>
              <a:t>px</a:t>
            </a:r>
            <a:r>
              <a:rPr lang="it-IT" sz="1100">
                <a:solidFill>
                  <a:srgbClr val="404040"/>
                </a:solidFill>
                <a:latin typeface="Lora" panose="00000500000000000000" pitchFamily="2" charset="0"/>
                <a:ea typeface="MS PGothic" pitchFamily="34" charset="-128"/>
                <a:cs typeface="Arial Narrow"/>
              </a:rPr>
              <a:t> formato più diffuso (anche da mobile)</a:t>
            </a:r>
          </a:p>
          <a:p>
            <a:pPr defTabSz="309438" eaLnBrk="0" fontAlgn="base" hangingPunct="0">
              <a:lnSpc>
                <a:spcPct val="100000"/>
              </a:lnSpc>
            </a:pPr>
            <a:endParaRPr lang="it-IT" sz="1100" i="1">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10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a:solidFill>
                <a:srgbClr val="404040"/>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a:solidFill>
                <a:srgbClr val="404040"/>
              </a:solidFill>
              <a:latin typeface="Lora" panose="00000500000000000000" pitchFamily="2" charset="0"/>
              <a:ea typeface="Lora" charset="0"/>
              <a:cs typeface="Lora" charset="0"/>
            </a:endParaRPr>
          </a:p>
        </p:txBody>
      </p:sp>
      <p:sp>
        <p:nvSpPr>
          <p:cNvPr id="8" name="Shape 1590"/>
          <p:cNvSpPr txBox="1">
            <a:spLocks/>
          </p:cNvSpPr>
          <p:nvPr/>
        </p:nvSpPr>
        <p:spPr>
          <a:xfrm>
            <a:off x="5004048" y="659627"/>
            <a:ext cx="4030983" cy="1585356"/>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PACCHETTO</a:t>
            </a:r>
          </a:p>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COMUNICAZIONE</a:t>
            </a:r>
          </a:p>
          <a:p>
            <a:pPr defTabSz="309536">
              <a:defRPr/>
            </a:pPr>
            <a:r>
              <a:rPr lang="it-IT" sz="4300" kern="0" spc="-126" baseline="0">
                <a:solidFill>
                  <a:srgbClr val="0B6955"/>
                </a:solidFill>
                <a:latin typeface="DIN Next LT Pro Medium" pitchFamily="34" charset="0"/>
                <a:ea typeface="DIN Next LT Pro" charset="0"/>
                <a:cs typeface="DIN Next LT Pro" charset="0"/>
              </a:rPr>
              <a:t>PER I SINDACI</a:t>
            </a:r>
          </a:p>
        </p:txBody>
      </p:sp>
      <p:pic>
        <p:nvPicPr>
          <p:cNvPr id="6" name="Immagine 5" descr="Immagine che contiene disegnando&#10;&#10;Descrizione generata automaticamente">
            <a:extLst>
              <a:ext uri="{FF2B5EF4-FFF2-40B4-BE49-F238E27FC236}">
                <a16:creationId xmlns="" xmlns:a16="http://schemas.microsoft.com/office/drawing/2014/main" id="{FC79C872-F713-4A96-9429-2FC90675D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2052" name="Picture 4" descr="C:\Users\natalialarovere\Desktop\50x70_v3-3 copia.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105" b="14776"/>
          <a:stretch/>
        </p:blipFill>
        <p:spPr bwMode="auto">
          <a:xfrm>
            <a:off x="0" y="-20537"/>
            <a:ext cx="4419600"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5004048" y="4693459"/>
            <a:ext cx="2286000" cy="338554"/>
          </a:xfrm>
          <a:prstGeom prst="rect">
            <a:avLst/>
          </a:prstGeom>
        </p:spPr>
        <p:txBody>
          <a:bodyPr wrap="square">
            <a:spAutoFit/>
          </a:bodyPr>
          <a:lstStyle/>
          <a:p>
            <a:r>
              <a:rPr lang="it-IT" sz="800" i="1">
                <a:solidFill>
                  <a:schemeClr val="tx1">
                    <a:lumMod val="65000"/>
                    <a:lumOff val="35000"/>
                  </a:schemeClr>
                </a:solidFill>
                <a:latin typeface="Lora" panose="00000500000000000000" pitchFamily="2" charset="0"/>
              </a:rPr>
              <a:t>*Immagine a sinistra solo a titolo d’esempio di una locandina</a:t>
            </a:r>
          </a:p>
        </p:txBody>
      </p:sp>
    </p:spTree>
    <p:extLst>
      <p:ext uri="{BB962C8B-B14F-4D97-AF65-F5344CB8AC3E}">
        <p14:creationId xmlns:p14="http://schemas.microsoft.com/office/powerpoint/2010/main" val="104104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4"/>
          <p:cNvSpPr txBox="1">
            <a:spLocks/>
          </p:cNvSpPr>
          <p:nvPr/>
        </p:nvSpPr>
        <p:spPr>
          <a:xfrm>
            <a:off x="5284966" y="473267"/>
            <a:ext cx="3290120" cy="357825"/>
          </a:xfrm>
          <a:prstGeom prst="rect">
            <a:avLst/>
          </a:prstGeom>
          <a:ln w="12700">
            <a:miter lim="400000"/>
          </a:ln>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defRPr/>
            </a:pPr>
            <a:r>
              <a:rPr lang="it-IT" sz="2100" kern="0" dirty="0">
                <a:solidFill>
                  <a:srgbClr val="0B6955"/>
                </a:solidFill>
                <a:latin typeface="DIN Next LT Pro Medium" pitchFamily="34" charset="0"/>
                <a:ea typeface="DIN Next LT Pro" charset="0"/>
                <a:cs typeface="DIN Next LT Pro" charset="0"/>
              </a:rPr>
              <a:t>PRIVATI</a:t>
            </a:r>
          </a:p>
          <a:p>
            <a:pPr marL="228600" indent="-228600" defTabSz="309438">
              <a:buAutoNum type="arabicPeriod"/>
              <a:defRPr/>
            </a:pPr>
            <a:r>
              <a:rPr lang="it-IT" sz="1100" b="0" kern="0" dirty="0">
                <a:solidFill>
                  <a:srgbClr val="53585F"/>
                </a:solidFill>
                <a:latin typeface="Lora" charset="0"/>
                <a:ea typeface="DIN Next LT Pro" charset="0"/>
                <a:cs typeface="DIN Next LT Pro" charset="0"/>
              </a:rPr>
              <a:t>Premio   –   2. Premio   –   3-12. Premio</a:t>
            </a:r>
          </a:p>
        </p:txBody>
      </p:sp>
      <p:sp>
        <p:nvSpPr>
          <p:cNvPr id="3" name="Shape 1776"/>
          <p:cNvSpPr txBox="1">
            <a:spLocks/>
          </p:cNvSpPr>
          <p:nvPr/>
        </p:nvSpPr>
        <p:spPr>
          <a:xfrm>
            <a:off x="5275136" y="1737775"/>
            <a:ext cx="3299950" cy="357825"/>
          </a:xfrm>
          <a:prstGeom prst="rect">
            <a:avLst/>
          </a:prstGeom>
          <a:ln w="12700">
            <a:miter lim="400000"/>
          </a:ln>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defRPr/>
            </a:pPr>
            <a:r>
              <a:rPr lang="it-IT" sz="2100" kern="0" dirty="0">
                <a:solidFill>
                  <a:srgbClr val="0B6955"/>
                </a:solidFill>
                <a:latin typeface="DIN Next LT Pro Medium" pitchFamily="34" charset="0"/>
                <a:ea typeface="DIN Next LT Pro" charset="0"/>
                <a:cs typeface="DIN Next LT Pro" charset="0"/>
              </a:rPr>
              <a:t>SCUOLE</a:t>
            </a:r>
          </a:p>
          <a:p>
            <a:pPr defTabSz="309438">
              <a:defRPr/>
            </a:pPr>
            <a:r>
              <a:rPr lang="it-IT" sz="1100" b="0" kern="0" dirty="0">
                <a:solidFill>
                  <a:srgbClr val="53585F"/>
                </a:solidFill>
                <a:latin typeface="Lora" charset="0"/>
                <a:ea typeface="DIN Next LT Pro" charset="0"/>
                <a:cs typeface="DIN Next LT Pro" charset="0"/>
              </a:rPr>
              <a:t>1. Premio   –   2. Premio  –   3-6. Premio</a:t>
            </a:r>
          </a:p>
        </p:txBody>
      </p:sp>
      <p:sp>
        <p:nvSpPr>
          <p:cNvPr id="4" name="Shape 1778"/>
          <p:cNvSpPr txBox="1">
            <a:spLocks/>
          </p:cNvSpPr>
          <p:nvPr/>
        </p:nvSpPr>
        <p:spPr>
          <a:xfrm>
            <a:off x="5298175" y="3053730"/>
            <a:ext cx="3732542" cy="355615"/>
          </a:xfrm>
          <a:prstGeom prst="rect">
            <a:avLst/>
          </a:prstGeom>
          <a:ln w="12700">
            <a:miter lim="400000"/>
          </a:ln>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defRPr/>
            </a:pPr>
            <a:r>
              <a:rPr lang="it-IT" sz="2100" kern="0" dirty="0">
                <a:solidFill>
                  <a:srgbClr val="0B6955"/>
                </a:solidFill>
                <a:latin typeface="DIN Next LT Pro Medium" pitchFamily="34" charset="0"/>
                <a:ea typeface="DIN Next LT Pro" charset="0"/>
                <a:cs typeface="DIN Next LT Pro" charset="0"/>
              </a:rPr>
              <a:t>ASSOCIAZIONI</a:t>
            </a:r>
          </a:p>
          <a:p>
            <a:pPr defTabSz="309438">
              <a:defRPr/>
            </a:pPr>
            <a:r>
              <a:rPr lang="it-IT" sz="1100" b="0" kern="0" dirty="0">
                <a:solidFill>
                  <a:srgbClr val="53585F"/>
                </a:solidFill>
                <a:latin typeface="Lora" charset="0"/>
                <a:ea typeface="DIN Next LT Pro" charset="0"/>
                <a:cs typeface="DIN Next LT Pro" charset="0"/>
              </a:rPr>
              <a:t>1. Premio   –   2-3. Premio   –   4. Premio </a:t>
            </a:r>
          </a:p>
        </p:txBody>
      </p:sp>
      <p:sp>
        <p:nvSpPr>
          <p:cNvPr id="5" name="Shape 1780"/>
          <p:cNvSpPr txBox="1">
            <a:spLocks/>
          </p:cNvSpPr>
          <p:nvPr/>
        </p:nvSpPr>
        <p:spPr>
          <a:xfrm>
            <a:off x="539552" y="3125958"/>
            <a:ext cx="3427682" cy="1189442"/>
          </a:xfrm>
          <a:prstGeom prst="rect">
            <a:avLst/>
          </a:prstGeom>
          <a:ln w="12700">
            <a:miter lim="400000"/>
          </a:ln>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hangingPunct="0">
              <a:lnSpc>
                <a:spcPct val="100000"/>
              </a:lnSpc>
              <a:defRPr/>
            </a:pPr>
            <a:r>
              <a:rPr lang="it-IT" sz="1300" kern="0" dirty="0">
                <a:latin typeface="Lora" charset="0"/>
                <a:ea typeface="Lora" charset="0"/>
                <a:cs typeface="Lora" charset="0"/>
              </a:rPr>
              <a:t>Ogni categoria concorrerà alla vincita di diversi premi e sarà previsto in alcuni casi un parimerito sui secondi e terzi arrivati. </a:t>
            </a:r>
          </a:p>
        </p:txBody>
      </p:sp>
      <p:sp>
        <p:nvSpPr>
          <p:cNvPr id="6" name="Shape 1590"/>
          <p:cNvSpPr txBox="1">
            <a:spLocks/>
          </p:cNvSpPr>
          <p:nvPr/>
        </p:nvSpPr>
        <p:spPr>
          <a:xfrm>
            <a:off x="659742" y="659836"/>
            <a:ext cx="3427682" cy="1585096"/>
          </a:xfrm>
          <a:prstGeom prst="rect">
            <a:avLst/>
          </a:prstGeom>
          <a:ln w="12700">
            <a:miter lim="400000"/>
          </a:ln>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300" kern="0" baseline="0" dirty="0">
                <a:solidFill>
                  <a:srgbClr val="DCDEE0">
                    <a:lumMod val="75000"/>
                  </a:srgbClr>
                </a:solidFill>
                <a:latin typeface="DIN Next LT Pro Medium" pitchFamily="34" charset="0"/>
                <a:ea typeface="DIN Next LT Pro" charset="0"/>
                <a:cs typeface="DIN Next LT Pro" charset="0"/>
              </a:rPr>
              <a:t>PREMI</a:t>
            </a:r>
          </a:p>
          <a:p>
            <a:pPr fontAlgn="auto">
              <a:defRPr/>
            </a:pPr>
            <a:r>
              <a:rPr lang="it-IT" sz="4300" kern="0" baseline="0" dirty="0">
                <a:solidFill>
                  <a:srgbClr val="DCDEE0">
                    <a:lumMod val="75000"/>
                  </a:srgbClr>
                </a:solidFill>
                <a:latin typeface="DIN Next LT Pro Medium" pitchFamily="34" charset="0"/>
                <a:ea typeface="DIN Next LT Pro" charset="0"/>
                <a:cs typeface="DIN Next LT Pro" charset="0"/>
              </a:rPr>
              <a:t>PER </a:t>
            </a:r>
            <a:r>
              <a:rPr lang="it-IT" sz="4300" kern="0" baseline="0" dirty="0">
                <a:solidFill>
                  <a:srgbClr val="0B6955"/>
                </a:solidFill>
                <a:latin typeface="DIN Next LT Pro Medium" pitchFamily="34" charset="0"/>
                <a:ea typeface="DIN Next LT Pro" charset="0"/>
                <a:cs typeface="DIN Next LT Pro" charset="0"/>
              </a:rPr>
              <a:t>CATEGORIA</a:t>
            </a:r>
          </a:p>
        </p:txBody>
      </p:sp>
      <p:sp>
        <p:nvSpPr>
          <p:cNvPr id="30" name="Shape 504"/>
          <p:cNvSpPr/>
          <p:nvPr/>
        </p:nvSpPr>
        <p:spPr>
          <a:xfrm flipV="1">
            <a:off x="4712443" y="219222"/>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1" name="Shape 505"/>
          <p:cNvSpPr/>
          <p:nvPr/>
        </p:nvSpPr>
        <p:spPr>
          <a:xfrm flipV="1">
            <a:off x="4846376" y="0"/>
            <a:ext cx="7441"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2" name="Shape 506"/>
          <p:cNvSpPr/>
          <p:nvPr/>
        </p:nvSpPr>
        <p:spPr>
          <a:xfrm flipV="1">
            <a:off x="4851027" y="4809624"/>
            <a:ext cx="13579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7" name="Shape 511"/>
          <p:cNvSpPr/>
          <p:nvPr/>
        </p:nvSpPr>
        <p:spPr>
          <a:xfrm flipV="1">
            <a:off x="4703762" y="1428446"/>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9" name="Shape 513"/>
          <p:cNvSpPr/>
          <p:nvPr/>
        </p:nvSpPr>
        <p:spPr>
          <a:xfrm flipV="1">
            <a:off x="4846376" y="1067365"/>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1" name="Shape 505"/>
          <p:cNvSpPr/>
          <p:nvPr/>
        </p:nvSpPr>
        <p:spPr>
          <a:xfrm flipV="1">
            <a:off x="4838935" y="1202558"/>
            <a:ext cx="7441"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2" name="Shape 511"/>
          <p:cNvSpPr/>
          <p:nvPr/>
        </p:nvSpPr>
        <p:spPr>
          <a:xfrm flipV="1">
            <a:off x="4701798" y="2652582"/>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3" name="Shape 513"/>
          <p:cNvSpPr/>
          <p:nvPr/>
        </p:nvSpPr>
        <p:spPr>
          <a:xfrm flipV="1">
            <a:off x="4844411" y="2291500"/>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4" name="Shape 505"/>
          <p:cNvSpPr/>
          <p:nvPr/>
        </p:nvSpPr>
        <p:spPr>
          <a:xfrm flipV="1">
            <a:off x="4836971" y="2426693"/>
            <a:ext cx="7441"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5" name="Shape 511"/>
          <p:cNvSpPr/>
          <p:nvPr/>
        </p:nvSpPr>
        <p:spPr>
          <a:xfrm flipV="1">
            <a:off x="4688261" y="3948726"/>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6" name="Shape 513"/>
          <p:cNvSpPr/>
          <p:nvPr/>
        </p:nvSpPr>
        <p:spPr>
          <a:xfrm flipV="1">
            <a:off x="4830874" y="3587644"/>
            <a:ext cx="135173" cy="13519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7" name="Shape 505"/>
          <p:cNvSpPr/>
          <p:nvPr/>
        </p:nvSpPr>
        <p:spPr>
          <a:xfrm flipV="1">
            <a:off x="4823433" y="3722837"/>
            <a:ext cx="7441"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9" name="Shape 1778"/>
          <p:cNvSpPr txBox="1">
            <a:spLocks/>
          </p:cNvSpPr>
          <p:nvPr/>
        </p:nvSpPr>
        <p:spPr>
          <a:xfrm>
            <a:off x="5298175" y="4058184"/>
            <a:ext cx="3083249" cy="357825"/>
          </a:xfrm>
          <a:prstGeom prst="rect">
            <a:avLst/>
          </a:prstGeom>
          <a:ln w="12700">
            <a:miter lim="400000"/>
          </a:ln>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defRPr/>
            </a:pPr>
            <a:r>
              <a:rPr lang="it-IT" sz="2100" kern="0" dirty="0">
                <a:solidFill>
                  <a:srgbClr val="0B6955"/>
                </a:solidFill>
                <a:latin typeface="DIN Next LT Pro Medium" pitchFamily="34" charset="0"/>
                <a:ea typeface="DIN Next LT Pro" charset="0"/>
                <a:cs typeface="DIN Next LT Pro" charset="0"/>
              </a:rPr>
              <a:t>COMUNI</a:t>
            </a:r>
          </a:p>
          <a:p>
            <a:pPr lvl="0" defTabSz="309438">
              <a:defRPr/>
            </a:pPr>
            <a:r>
              <a:rPr lang="it-IT" sz="1100" b="0" kern="0" dirty="0">
                <a:solidFill>
                  <a:srgbClr val="53585F"/>
                </a:solidFill>
                <a:latin typeface="Lora" charset="0"/>
                <a:ea typeface="DIN Next LT Pro" charset="0"/>
                <a:cs typeface="DIN Next LT Pro" charset="0"/>
              </a:rPr>
              <a:t>1. Premio   –   2-6 Premio   –   7-9. Premio</a:t>
            </a:r>
            <a:endParaRPr lang="it-IT" sz="2100" kern="0" dirty="0">
              <a:solidFill>
                <a:srgbClr val="0B6955"/>
              </a:solidFill>
              <a:latin typeface="DIN Next LT Pro Medium" pitchFamily="34" charset="0"/>
              <a:ea typeface="DIN Next LT Pro" charset="0"/>
              <a:cs typeface="DIN Next LT Pro" charset="0"/>
            </a:endParaRPr>
          </a:p>
        </p:txBody>
      </p:sp>
      <p:sp>
        <p:nvSpPr>
          <p:cNvPr id="36" name="Shape 505"/>
          <p:cNvSpPr/>
          <p:nvPr/>
        </p:nvSpPr>
        <p:spPr>
          <a:xfrm flipV="1">
            <a:off x="4848237" y="4944816"/>
            <a:ext cx="5580" cy="219222"/>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7" name="CasellaDiTesto 6"/>
          <p:cNvSpPr txBox="1"/>
          <p:nvPr/>
        </p:nvSpPr>
        <p:spPr>
          <a:xfrm>
            <a:off x="7164288" y="933737"/>
            <a:ext cx="720080" cy="58477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10 </a:t>
            </a:r>
            <a:r>
              <a:rPr lang="it-IT" sz="800" dirty="0" err="1">
                <a:solidFill>
                  <a:schemeClr val="tx1">
                    <a:lumMod val="65000"/>
                    <a:lumOff val="35000"/>
                  </a:schemeClr>
                </a:solidFill>
                <a:latin typeface="Lora Regular" panose="00000500000000000000" pitchFamily="2" charset="0"/>
              </a:rPr>
              <a:t>Gasatori</a:t>
            </a:r>
            <a:endParaRPr lang="it-IT" sz="800" dirty="0">
              <a:solidFill>
                <a:schemeClr val="tx1">
                  <a:lumMod val="65000"/>
                  <a:lumOff val="35000"/>
                </a:schemeClr>
              </a:solidFill>
              <a:latin typeface="Lora Regular" panose="00000500000000000000" pitchFamily="2" charset="0"/>
            </a:endParaRPr>
          </a:p>
          <a:p>
            <a:pPr algn="ctr"/>
            <a:r>
              <a:rPr lang="it-IT" sz="800" dirty="0">
                <a:solidFill>
                  <a:schemeClr val="tx1">
                    <a:lumMod val="65000"/>
                    <a:lumOff val="35000"/>
                  </a:schemeClr>
                </a:solidFill>
                <a:latin typeface="Lora Regular" panose="00000500000000000000" pitchFamily="2" charset="0"/>
              </a:rPr>
              <a:t>Valore: 600 euro (60 </a:t>
            </a:r>
            <a:r>
              <a:rPr lang="it-IT" sz="800" dirty="0" err="1">
                <a:solidFill>
                  <a:schemeClr val="tx1">
                    <a:lumMod val="65000"/>
                    <a:lumOff val="35000"/>
                  </a:schemeClr>
                </a:solidFill>
                <a:latin typeface="Lora Regular" panose="00000500000000000000" pitchFamily="2" charset="0"/>
              </a:rPr>
              <a:t>cad</a:t>
            </a:r>
            <a:r>
              <a:rPr lang="it-IT" sz="800" dirty="0">
                <a:solidFill>
                  <a:schemeClr val="tx1">
                    <a:lumMod val="65000"/>
                    <a:lumOff val="35000"/>
                  </a:schemeClr>
                </a:solidFill>
                <a:latin typeface="Lora Regular" panose="00000500000000000000" pitchFamily="2" charset="0"/>
              </a:rPr>
              <a:t>)</a:t>
            </a:r>
          </a:p>
        </p:txBody>
      </p:sp>
      <p:sp>
        <p:nvSpPr>
          <p:cNvPr id="38" name="CasellaDiTesto 37"/>
          <p:cNvSpPr txBox="1"/>
          <p:nvPr/>
        </p:nvSpPr>
        <p:spPr>
          <a:xfrm>
            <a:off x="6314042" y="867074"/>
            <a:ext cx="720080" cy="46166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Bici</a:t>
            </a:r>
          </a:p>
          <a:p>
            <a:pPr algn="ctr"/>
            <a:r>
              <a:rPr lang="it-IT" sz="800">
                <a:solidFill>
                  <a:schemeClr val="tx1">
                    <a:lumMod val="65000"/>
                    <a:lumOff val="35000"/>
                  </a:schemeClr>
                </a:solidFill>
                <a:latin typeface="Lora Regular" panose="00000500000000000000" pitchFamily="2" charset="0"/>
              </a:rPr>
              <a:t>Elettrica</a:t>
            </a:r>
          </a:p>
          <a:p>
            <a:pPr algn="ctr"/>
            <a:r>
              <a:rPr lang="it-IT" sz="800">
                <a:solidFill>
                  <a:schemeClr val="tx1">
                    <a:lumMod val="65000"/>
                    <a:lumOff val="35000"/>
                  </a:schemeClr>
                </a:solidFill>
                <a:latin typeface="Lora Regular" panose="00000500000000000000" pitchFamily="2" charset="0"/>
              </a:rPr>
              <a:t>Valore: 1k</a:t>
            </a:r>
          </a:p>
        </p:txBody>
      </p:sp>
      <p:sp>
        <p:nvSpPr>
          <p:cNvPr id="40" name="CasellaDiTesto 39"/>
          <p:cNvSpPr txBox="1"/>
          <p:nvPr/>
        </p:nvSpPr>
        <p:spPr>
          <a:xfrm>
            <a:off x="5444405" y="922107"/>
            <a:ext cx="720080" cy="58477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Panda Biometano o similare</a:t>
            </a:r>
          </a:p>
          <a:p>
            <a:pPr algn="ctr"/>
            <a:r>
              <a:rPr lang="it-IT" sz="800">
                <a:solidFill>
                  <a:schemeClr val="tx1">
                    <a:lumMod val="65000"/>
                    <a:lumOff val="35000"/>
                  </a:schemeClr>
                </a:solidFill>
                <a:latin typeface="Lora Regular" panose="00000500000000000000" pitchFamily="2" charset="0"/>
              </a:rPr>
              <a:t>Valore: 13k</a:t>
            </a:r>
          </a:p>
        </p:txBody>
      </p:sp>
      <p:sp>
        <p:nvSpPr>
          <p:cNvPr id="42" name="CasellaDiTesto 41"/>
          <p:cNvSpPr txBox="1"/>
          <p:nvPr/>
        </p:nvSpPr>
        <p:spPr>
          <a:xfrm>
            <a:off x="5032266" y="2176088"/>
            <a:ext cx="1123910" cy="58477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Contributo per la realizzazione di un laboratorio scientifico o simile Valore 8K</a:t>
            </a:r>
          </a:p>
        </p:txBody>
      </p:sp>
      <p:sp>
        <p:nvSpPr>
          <p:cNvPr id="43" name="CasellaDiTesto 42"/>
          <p:cNvSpPr txBox="1"/>
          <p:nvPr/>
        </p:nvSpPr>
        <p:spPr>
          <a:xfrm>
            <a:off x="6228184" y="2139702"/>
            <a:ext cx="720080" cy="46166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Un erogatore</a:t>
            </a:r>
          </a:p>
          <a:p>
            <a:pPr algn="ctr"/>
            <a:r>
              <a:rPr lang="it-IT" sz="800">
                <a:solidFill>
                  <a:schemeClr val="tx1">
                    <a:lumMod val="65000"/>
                    <a:lumOff val="35000"/>
                  </a:schemeClr>
                </a:solidFill>
                <a:latin typeface="Lora Regular" panose="00000500000000000000" pitchFamily="2" charset="0"/>
              </a:rPr>
              <a:t>Valore: 2,5k</a:t>
            </a:r>
          </a:p>
        </p:txBody>
      </p:sp>
      <p:sp>
        <p:nvSpPr>
          <p:cNvPr id="44" name="CasellaDiTesto 43"/>
          <p:cNvSpPr txBox="1"/>
          <p:nvPr/>
        </p:nvSpPr>
        <p:spPr>
          <a:xfrm>
            <a:off x="7092280" y="3478750"/>
            <a:ext cx="720080" cy="46166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1 kit 500 Borracce:  </a:t>
            </a:r>
          </a:p>
          <a:p>
            <a:pPr algn="ctr"/>
            <a:r>
              <a:rPr lang="it-IT" sz="800" dirty="0">
                <a:solidFill>
                  <a:schemeClr val="tx1">
                    <a:lumMod val="65000"/>
                    <a:lumOff val="35000"/>
                  </a:schemeClr>
                </a:solidFill>
                <a:latin typeface="Lora Regular" panose="00000500000000000000" pitchFamily="2" charset="0"/>
              </a:rPr>
              <a:t>Valore: 1,7k</a:t>
            </a:r>
          </a:p>
        </p:txBody>
      </p:sp>
      <p:sp>
        <p:nvSpPr>
          <p:cNvPr id="45" name="CasellaDiTesto 44"/>
          <p:cNvSpPr txBox="1"/>
          <p:nvPr/>
        </p:nvSpPr>
        <p:spPr>
          <a:xfrm>
            <a:off x="6096681" y="3471680"/>
            <a:ext cx="720080" cy="46166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2 Bici</a:t>
            </a:r>
          </a:p>
          <a:p>
            <a:pPr algn="ctr"/>
            <a:r>
              <a:rPr lang="it-IT" sz="800" dirty="0">
                <a:solidFill>
                  <a:schemeClr val="tx1">
                    <a:lumMod val="65000"/>
                    <a:lumOff val="35000"/>
                  </a:schemeClr>
                </a:solidFill>
                <a:latin typeface="Lora Regular" panose="00000500000000000000" pitchFamily="2" charset="0"/>
              </a:rPr>
              <a:t>Elettriche</a:t>
            </a:r>
          </a:p>
          <a:p>
            <a:pPr algn="ctr"/>
            <a:r>
              <a:rPr lang="it-IT" sz="800" dirty="0">
                <a:solidFill>
                  <a:schemeClr val="tx1">
                    <a:lumMod val="65000"/>
                    <a:lumOff val="35000"/>
                  </a:schemeClr>
                </a:solidFill>
                <a:latin typeface="Lora Regular" panose="00000500000000000000" pitchFamily="2" charset="0"/>
              </a:rPr>
              <a:t>Valore: 2k</a:t>
            </a:r>
          </a:p>
        </p:txBody>
      </p:sp>
      <p:sp>
        <p:nvSpPr>
          <p:cNvPr id="47" name="CasellaDiTesto 46"/>
          <p:cNvSpPr txBox="1"/>
          <p:nvPr/>
        </p:nvSpPr>
        <p:spPr>
          <a:xfrm>
            <a:off x="5044824" y="4502393"/>
            <a:ext cx="1111352" cy="58477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Contributo alla ristrutturazione  edificio pubblico Valore 40k</a:t>
            </a:r>
          </a:p>
        </p:txBody>
      </p:sp>
      <p:sp>
        <p:nvSpPr>
          <p:cNvPr id="49" name="CasellaDiTesto 48"/>
          <p:cNvSpPr txBox="1"/>
          <p:nvPr/>
        </p:nvSpPr>
        <p:spPr>
          <a:xfrm>
            <a:off x="6826610" y="4468512"/>
            <a:ext cx="1057758" cy="707886"/>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3 forniture e piantumazione di alberi per compensazione CO2  Valore 15k </a:t>
            </a:r>
            <a:r>
              <a:rPr lang="it-IT" sz="800" dirty="0" err="1">
                <a:solidFill>
                  <a:schemeClr val="tx1">
                    <a:lumMod val="65000"/>
                    <a:lumOff val="35000"/>
                  </a:schemeClr>
                </a:solidFill>
                <a:latin typeface="Lora Regular" panose="00000500000000000000" pitchFamily="2" charset="0"/>
              </a:rPr>
              <a:t>cad</a:t>
            </a:r>
            <a:endParaRPr lang="it-IT" sz="800" dirty="0">
              <a:solidFill>
                <a:schemeClr val="tx1">
                  <a:lumMod val="65000"/>
                  <a:lumOff val="35000"/>
                </a:schemeClr>
              </a:solidFill>
              <a:latin typeface="Lora Regular" panose="00000500000000000000" pitchFamily="2" charset="0"/>
            </a:endParaRPr>
          </a:p>
        </p:txBody>
      </p:sp>
      <p:sp>
        <p:nvSpPr>
          <p:cNvPr id="50" name="Shape 2460"/>
          <p:cNvSpPr/>
          <p:nvPr/>
        </p:nvSpPr>
        <p:spPr>
          <a:xfrm>
            <a:off x="4694723" y="3097526"/>
            <a:ext cx="303306" cy="24816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lumMod val="7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tx1">
                  <a:lumMod val="65000"/>
                  <a:lumOff val="35000"/>
                </a:schemeClr>
              </a:solidFill>
              <a:latin typeface="Arial"/>
              <a:ea typeface="Arial"/>
              <a:cs typeface="Arial"/>
            </a:endParaRPr>
          </a:p>
        </p:txBody>
      </p:sp>
      <p:sp>
        <p:nvSpPr>
          <p:cNvPr id="52" name="Shape 2373"/>
          <p:cNvSpPr/>
          <p:nvPr/>
        </p:nvSpPr>
        <p:spPr>
          <a:xfrm>
            <a:off x="4732924" y="1827380"/>
            <a:ext cx="219461" cy="26822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bg1">
              <a:lumMod val="7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53" name="Shape 2458"/>
          <p:cNvSpPr/>
          <p:nvPr/>
        </p:nvSpPr>
        <p:spPr>
          <a:xfrm>
            <a:off x="4710658" y="622980"/>
            <a:ext cx="278876" cy="2788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lumMod val="7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55" name="Shape 2467"/>
          <p:cNvSpPr/>
          <p:nvPr/>
        </p:nvSpPr>
        <p:spPr>
          <a:xfrm>
            <a:off x="4688261" y="4317548"/>
            <a:ext cx="268232" cy="268211"/>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lumMod val="75000"/>
            </a:schemeClr>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sp>
        <p:nvSpPr>
          <p:cNvPr id="51" name="CasellaDiTesto 50">
            <a:extLst>
              <a:ext uri="{FF2B5EF4-FFF2-40B4-BE49-F238E27FC236}">
                <a16:creationId xmlns="" xmlns:a16="http://schemas.microsoft.com/office/drawing/2014/main" id="{8D299A63-BEB2-4C67-8EDB-EA65377053EB}"/>
              </a:ext>
            </a:extLst>
          </p:cNvPr>
          <p:cNvSpPr txBox="1"/>
          <p:nvPr/>
        </p:nvSpPr>
        <p:spPr>
          <a:xfrm>
            <a:off x="5298175" y="3431547"/>
            <a:ext cx="720080" cy="58477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Panda Biometano o similare</a:t>
            </a:r>
          </a:p>
          <a:p>
            <a:pPr algn="ctr"/>
            <a:r>
              <a:rPr lang="it-IT" sz="800">
                <a:solidFill>
                  <a:schemeClr val="tx1">
                    <a:lumMod val="65000"/>
                    <a:lumOff val="35000"/>
                  </a:schemeClr>
                </a:solidFill>
                <a:latin typeface="Lora Regular" panose="00000500000000000000" pitchFamily="2" charset="0"/>
              </a:rPr>
              <a:t>Valore: 13k</a:t>
            </a:r>
          </a:p>
        </p:txBody>
      </p:sp>
      <p:sp>
        <p:nvSpPr>
          <p:cNvPr id="54" name="CasellaDiTesto 53">
            <a:extLst>
              <a:ext uri="{FF2B5EF4-FFF2-40B4-BE49-F238E27FC236}">
                <a16:creationId xmlns="" xmlns:a16="http://schemas.microsoft.com/office/drawing/2014/main" id="{3268F0C8-1E71-4B45-ACD5-FA338187C1BC}"/>
              </a:ext>
            </a:extLst>
          </p:cNvPr>
          <p:cNvSpPr txBox="1"/>
          <p:nvPr/>
        </p:nvSpPr>
        <p:spPr>
          <a:xfrm>
            <a:off x="6038618" y="4483151"/>
            <a:ext cx="852867" cy="461665"/>
          </a:xfrm>
          <a:prstGeom prst="rect">
            <a:avLst/>
          </a:prstGeom>
          <a:noFill/>
        </p:spPr>
        <p:txBody>
          <a:bodyPr wrap="square" rtlCol="0">
            <a:spAutoFit/>
          </a:bodyPr>
          <a:lstStyle/>
          <a:p>
            <a:pPr algn="ctr"/>
            <a:r>
              <a:rPr lang="it-IT" sz="800" dirty="0">
                <a:solidFill>
                  <a:schemeClr val="tx1">
                    <a:lumMod val="65000"/>
                    <a:lumOff val="35000"/>
                  </a:schemeClr>
                </a:solidFill>
                <a:latin typeface="Lora Regular" panose="00000500000000000000" pitchFamily="2" charset="0"/>
              </a:rPr>
              <a:t>5 Casa dell’acqua</a:t>
            </a:r>
          </a:p>
          <a:p>
            <a:pPr algn="ctr"/>
            <a:r>
              <a:rPr lang="it-IT" sz="800" dirty="0">
                <a:solidFill>
                  <a:schemeClr val="tx1">
                    <a:lumMod val="65000"/>
                    <a:lumOff val="35000"/>
                  </a:schemeClr>
                </a:solidFill>
                <a:latin typeface="Lora Regular" panose="00000500000000000000" pitchFamily="2" charset="0"/>
              </a:rPr>
              <a:t>Valore 20 K</a:t>
            </a:r>
          </a:p>
        </p:txBody>
      </p:sp>
      <p:sp>
        <p:nvSpPr>
          <p:cNvPr id="46" name="CasellaDiTesto 45">
            <a:extLst>
              <a:ext uri="{FF2B5EF4-FFF2-40B4-BE49-F238E27FC236}">
                <a16:creationId xmlns="" xmlns:a16="http://schemas.microsoft.com/office/drawing/2014/main" id="{94664C05-F658-4149-81C1-BD71D3345A8B}"/>
              </a:ext>
            </a:extLst>
          </p:cNvPr>
          <p:cNvSpPr txBox="1"/>
          <p:nvPr/>
        </p:nvSpPr>
        <p:spPr>
          <a:xfrm>
            <a:off x="7029013" y="2176087"/>
            <a:ext cx="855355" cy="461665"/>
          </a:xfrm>
          <a:prstGeom prst="rect">
            <a:avLst/>
          </a:prstGeom>
          <a:noFill/>
        </p:spPr>
        <p:txBody>
          <a:bodyPr wrap="square" rtlCol="0">
            <a:spAutoFit/>
          </a:bodyPr>
          <a:lstStyle/>
          <a:p>
            <a:pPr algn="ctr"/>
            <a:r>
              <a:rPr lang="it-IT" sz="800">
                <a:solidFill>
                  <a:schemeClr val="tx1">
                    <a:lumMod val="65000"/>
                    <a:lumOff val="35000"/>
                  </a:schemeClr>
                </a:solidFill>
                <a:latin typeface="Lora Regular" panose="00000500000000000000" pitchFamily="2" charset="0"/>
              </a:rPr>
              <a:t>4 kit da 500 borracce cad. </a:t>
            </a:r>
          </a:p>
          <a:p>
            <a:pPr algn="ctr"/>
            <a:r>
              <a:rPr lang="it-IT" sz="800">
                <a:solidFill>
                  <a:schemeClr val="tx1">
                    <a:lumMod val="65000"/>
                    <a:lumOff val="35000"/>
                  </a:schemeClr>
                </a:solidFill>
                <a:latin typeface="Lora Regular" panose="00000500000000000000" pitchFamily="2" charset="0"/>
              </a:rPr>
              <a:t>Valore: 7k</a:t>
            </a:r>
          </a:p>
        </p:txBody>
      </p:sp>
      <p:pic>
        <p:nvPicPr>
          <p:cNvPr id="41" name="Immagine 40" descr="Immagine che contiene disegnando&#10;&#10;Descrizione generata automaticamente">
            <a:extLst>
              <a:ext uri="{FF2B5EF4-FFF2-40B4-BE49-F238E27FC236}">
                <a16:creationId xmlns="" xmlns:a16="http://schemas.microsoft.com/office/drawing/2014/main" id="{984B3A9C-9A8D-4A95-B5E8-2C165CB769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7261" y="4636676"/>
            <a:ext cx="1440154" cy="371559"/>
          </a:xfrm>
          <a:prstGeom prst="rect">
            <a:avLst/>
          </a:prstGeom>
        </p:spPr>
      </p:pic>
    </p:spTree>
    <p:extLst>
      <p:ext uri="{BB962C8B-B14F-4D97-AF65-F5344CB8AC3E}">
        <p14:creationId xmlns:p14="http://schemas.microsoft.com/office/powerpoint/2010/main" val="132734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OC\COMMERCIALE\Natalia\Materiali fotografici\antonio-sessa-mmz1YY-jMFQ-unsplash.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b="10461"/>
          <a:stretch/>
        </p:blipFill>
        <p:spPr bwMode="auto">
          <a:xfrm>
            <a:off x="0" y="1"/>
            <a:ext cx="4325526" cy="5164037"/>
          </a:xfrm>
          <a:prstGeom prst="rect">
            <a:avLst/>
          </a:prstGeom>
          <a:noFill/>
          <a:extLst>
            <a:ext uri="{909E8E84-426E-40dd-AFC4-6F175D3DCCD1}">
              <a14:hiddenFill xmlns:a14="http://schemas.microsoft.com/office/drawing/2010/main">
                <a:solidFill>
                  <a:srgbClr val="FFFFFF"/>
                </a:solidFill>
              </a14:hiddenFill>
            </a:ext>
          </a:extLst>
        </p:spPr>
      </p:pic>
      <p:sp>
        <p:nvSpPr>
          <p:cNvPr id="3" name="Shape 1709"/>
          <p:cNvSpPr txBox="1">
            <a:spLocks/>
          </p:cNvSpPr>
          <p:nvPr/>
        </p:nvSpPr>
        <p:spPr>
          <a:xfrm>
            <a:off x="460704" y="659837"/>
            <a:ext cx="3051307" cy="3823827"/>
          </a:xfrm>
          <a:prstGeom prst="rect">
            <a:avLst/>
          </a:prstGeom>
          <a:ln w="12700">
            <a:miter lim="400000"/>
          </a:ln>
        </p:spPr>
        <p:txBody>
          <a:bodyPr lIns="19041" tIns="19041" rIns="19041" bIns="19041"/>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300" kern="0" baseline="0">
                <a:solidFill>
                  <a:srgbClr val="FF966E"/>
                </a:solidFill>
                <a:latin typeface="DIN Next LT Pro Medium" pitchFamily="34" charset="0"/>
                <a:ea typeface="DIN Next LT Pro" charset="0"/>
                <a:cs typeface="DIN Next LT Pro" charset="0"/>
              </a:rPr>
              <a:t>PREMI SCUOLE COMUNI </a:t>
            </a:r>
          </a:p>
          <a:p>
            <a:pPr fontAlgn="auto">
              <a:defRPr/>
            </a:pPr>
            <a:r>
              <a:rPr lang="it-IT" sz="4300" kern="0" baseline="0">
                <a:solidFill>
                  <a:schemeClr val="bg1"/>
                </a:solidFill>
                <a:latin typeface="DIN Next LT Pro Medium" pitchFamily="34" charset="0"/>
                <a:ea typeface="DIN Next LT Pro" charset="0"/>
                <a:cs typeface="DIN Next LT Pro" charset="0"/>
              </a:rPr>
              <a:t>MB E PV</a:t>
            </a:r>
          </a:p>
        </p:txBody>
      </p:sp>
      <p:sp>
        <p:nvSpPr>
          <p:cNvPr id="8" name="Shape 1860"/>
          <p:cNvSpPr txBox="1">
            <a:spLocks/>
          </p:cNvSpPr>
          <p:nvPr/>
        </p:nvSpPr>
        <p:spPr>
          <a:xfrm>
            <a:off x="5659768" y="987460"/>
            <a:ext cx="3509530" cy="75649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CONTRIBUTO PER ALLESTIMENTO </a:t>
            </a:r>
          </a:p>
          <a:p>
            <a:pPr fontAlgn="auto">
              <a:defRPr/>
            </a:pPr>
            <a:r>
              <a:rPr lang="it-IT" sz="1200" kern="0">
                <a:solidFill>
                  <a:srgbClr val="0B6955"/>
                </a:solidFill>
                <a:latin typeface="DIN Next LT Pro Medium" pitchFamily="34" charset="0"/>
                <a:ea typeface="DIN Next LT Pro" charset="0"/>
                <a:cs typeface="DIN Next LT Pro" charset="0"/>
              </a:rPr>
              <a:t>LABORATORIO</a:t>
            </a:r>
          </a:p>
          <a:p>
            <a:pPr eaLnBrk="0" hangingPunct="0">
              <a:defRPr/>
            </a:pPr>
            <a:r>
              <a:rPr lang="it-IT" sz="1100" b="0" kern="0">
                <a:solidFill>
                  <a:srgbClr val="595959"/>
                </a:solidFill>
                <a:latin typeface="Lora" charset="0"/>
                <a:ea typeface="DIN Next LT Pro" charset="0"/>
                <a:cs typeface="DIN Next LT Pro" charset="0"/>
              </a:rPr>
              <a:t>Valore 4 K</a:t>
            </a:r>
            <a:endParaRPr lang="en-US" sz="900" b="0" kern="0">
              <a:solidFill>
                <a:srgbClr val="FF966E"/>
              </a:solidFill>
              <a:latin typeface="DIN Next LT Pro Medium" pitchFamily="34" charset="0"/>
              <a:ea typeface="DIN Next LT Pro" charset="0"/>
              <a:cs typeface="DIN Next LT Pro" charset="0"/>
            </a:endParaRPr>
          </a:p>
          <a:p>
            <a:pPr fontAlgn="auto">
              <a:defRPr/>
            </a:pPr>
            <a:endParaRPr lang="it-IT" sz="1200" kern="0">
              <a:latin typeface="Lora" charset="0"/>
              <a:ea typeface="Lora" charset="0"/>
              <a:cs typeface="Lora" charset="0"/>
            </a:endParaRP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9" name="Shape 1860"/>
          <p:cNvSpPr txBox="1">
            <a:spLocks/>
          </p:cNvSpPr>
          <p:nvPr/>
        </p:nvSpPr>
        <p:spPr>
          <a:xfrm>
            <a:off x="5670982" y="1743953"/>
            <a:ext cx="3509530" cy="915337"/>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FORNITURA CARTA</a:t>
            </a:r>
          </a:p>
          <a:p>
            <a:pPr eaLnBrk="0" hangingPunct="0">
              <a:defRPr/>
            </a:pPr>
            <a:r>
              <a:rPr lang="it-IT" sz="1100" b="0" kern="0">
                <a:solidFill>
                  <a:schemeClr val="tx1">
                    <a:lumMod val="65000"/>
                    <a:lumOff val="35000"/>
                  </a:schemeClr>
                </a:solidFill>
                <a:latin typeface="Lora" charset="0"/>
                <a:ea typeface="DIN Next LT Pro" charset="0"/>
                <a:cs typeface="DIN Next LT Pro" charset="0"/>
              </a:rPr>
              <a:t>Valore 800 euro</a:t>
            </a:r>
            <a:endParaRPr lang="en-US" sz="900" b="0" kern="0">
              <a:solidFill>
                <a:srgbClr val="FF966E"/>
              </a:solidFill>
              <a:latin typeface="DIN Next LT Pro Medium" pitchFamily="34" charset="0"/>
              <a:ea typeface="DIN Next LT Pro" charset="0"/>
              <a:cs typeface="DIN Next LT Pro" charset="0"/>
            </a:endParaRPr>
          </a:p>
        </p:txBody>
      </p:sp>
      <p:sp>
        <p:nvSpPr>
          <p:cNvPr id="10" name="Shape 1860"/>
          <p:cNvSpPr txBox="1">
            <a:spLocks/>
          </p:cNvSpPr>
          <p:nvPr/>
        </p:nvSpPr>
        <p:spPr>
          <a:xfrm>
            <a:off x="5649971" y="2927751"/>
            <a:ext cx="3272668" cy="94014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KIT 3 STAMPANTI</a:t>
            </a:r>
          </a:p>
          <a:p>
            <a:pPr fontAlgn="auto">
              <a:defRPr/>
            </a:pPr>
            <a:r>
              <a:rPr lang="it-IT" sz="1100" b="0" kern="0">
                <a:solidFill>
                  <a:schemeClr val="tx1">
                    <a:lumMod val="65000"/>
                    <a:lumOff val="35000"/>
                  </a:schemeClr>
                </a:solidFill>
                <a:latin typeface="Lora" charset="0"/>
                <a:ea typeface="Lora" charset="0"/>
                <a:cs typeface="Lora" charset="0"/>
              </a:rPr>
              <a:t>Valore 300 euro</a:t>
            </a: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11" name="Shape 663"/>
          <p:cNvSpPr/>
          <p:nvPr/>
        </p:nvSpPr>
        <p:spPr>
          <a:xfrm>
            <a:off x="4574170" y="827058"/>
            <a:ext cx="809176" cy="809292"/>
          </a:xfrm>
          <a:prstGeom prst="ellipse">
            <a:avLst/>
          </a:prstGeom>
          <a:ln w="25400">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12" name="Shape 667"/>
          <p:cNvSpPr/>
          <p:nvPr/>
        </p:nvSpPr>
        <p:spPr>
          <a:xfrm>
            <a:off x="4574170" y="1887969"/>
            <a:ext cx="809176" cy="808672"/>
          </a:xfrm>
          <a:prstGeom prst="ellipse">
            <a:avLst/>
          </a:prstGeom>
          <a:ln w="25400">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13" name="Shape 669"/>
          <p:cNvSpPr/>
          <p:nvPr/>
        </p:nvSpPr>
        <p:spPr>
          <a:xfrm>
            <a:off x="4574170" y="2896081"/>
            <a:ext cx="809176" cy="809292"/>
          </a:xfrm>
          <a:prstGeom prst="ellipse">
            <a:avLst/>
          </a:prstGeom>
          <a:ln w="25400">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15" name="Shape 678"/>
          <p:cNvSpPr/>
          <p:nvPr/>
        </p:nvSpPr>
        <p:spPr>
          <a:xfrm flipV="1">
            <a:off x="4980929" y="1656859"/>
            <a:ext cx="0" cy="231110"/>
          </a:xfrm>
          <a:prstGeom prst="line">
            <a:avLst/>
          </a:prstGeom>
          <a:ln w="25400">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 name="CasellaDiTesto 1"/>
          <p:cNvSpPr txBox="1"/>
          <p:nvPr/>
        </p:nvSpPr>
        <p:spPr>
          <a:xfrm>
            <a:off x="4758086" y="1014581"/>
            <a:ext cx="504056" cy="369332"/>
          </a:xfrm>
          <a:prstGeom prst="rect">
            <a:avLst/>
          </a:prstGeom>
          <a:noFill/>
        </p:spPr>
        <p:txBody>
          <a:bodyPr wrap="square" rtlCol="0">
            <a:spAutoFit/>
          </a:bodyPr>
          <a:lstStyle/>
          <a:p>
            <a:pPr algn="ctr"/>
            <a:r>
              <a:rPr lang="it-IT" b="1">
                <a:latin typeface="DIN Alternate Bold"/>
                <a:cs typeface="DIN Alternate Bold"/>
              </a:rPr>
              <a:t>1°</a:t>
            </a:r>
          </a:p>
        </p:txBody>
      </p:sp>
      <p:sp>
        <p:nvSpPr>
          <p:cNvPr id="19" name="CasellaDiTesto 18"/>
          <p:cNvSpPr txBox="1"/>
          <p:nvPr/>
        </p:nvSpPr>
        <p:spPr>
          <a:xfrm>
            <a:off x="4774826" y="2091962"/>
            <a:ext cx="470576" cy="369332"/>
          </a:xfrm>
          <a:prstGeom prst="rect">
            <a:avLst/>
          </a:prstGeom>
          <a:noFill/>
        </p:spPr>
        <p:txBody>
          <a:bodyPr wrap="square" rtlCol="0">
            <a:spAutoFit/>
          </a:bodyPr>
          <a:lstStyle/>
          <a:p>
            <a:pPr algn="ctr"/>
            <a:r>
              <a:rPr lang="it-IT" b="1">
                <a:latin typeface="DIN Alternate Bold"/>
                <a:cs typeface="DIN Alternate Bold"/>
              </a:rPr>
              <a:t>2°  </a:t>
            </a:r>
          </a:p>
        </p:txBody>
      </p:sp>
      <p:sp>
        <p:nvSpPr>
          <p:cNvPr id="20" name="CasellaDiTesto 19"/>
          <p:cNvSpPr txBox="1"/>
          <p:nvPr/>
        </p:nvSpPr>
        <p:spPr>
          <a:xfrm>
            <a:off x="4774826" y="3116061"/>
            <a:ext cx="470577" cy="369332"/>
          </a:xfrm>
          <a:prstGeom prst="rect">
            <a:avLst/>
          </a:prstGeom>
          <a:noFill/>
        </p:spPr>
        <p:txBody>
          <a:bodyPr wrap="square" rtlCol="0">
            <a:spAutoFit/>
          </a:bodyPr>
          <a:lstStyle/>
          <a:p>
            <a:pPr algn="ctr"/>
            <a:r>
              <a:rPr lang="it-IT" b="1">
                <a:latin typeface="DIN Alternate Bold"/>
                <a:cs typeface="DIN Alternate Bold"/>
              </a:rPr>
              <a:t>3°   </a:t>
            </a:r>
          </a:p>
        </p:txBody>
      </p:sp>
      <p:pic>
        <p:nvPicPr>
          <p:cNvPr id="16" name="Immagine 15" descr="Immagine che contiene disegnando&#10;&#10;Descrizione generata automaticamente">
            <a:extLst>
              <a:ext uri="{FF2B5EF4-FFF2-40B4-BE49-F238E27FC236}">
                <a16:creationId xmlns="" xmlns:a16="http://schemas.microsoft.com/office/drawing/2014/main" id="{4334D824-CAA0-463A-A844-37B29E016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4334" y="4629992"/>
            <a:ext cx="1440154" cy="371559"/>
          </a:xfrm>
          <a:prstGeom prst="rect">
            <a:avLst/>
          </a:prstGeom>
        </p:spPr>
      </p:pic>
      <p:sp>
        <p:nvSpPr>
          <p:cNvPr id="18" name="Shape 678"/>
          <p:cNvSpPr/>
          <p:nvPr/>
        </p:nvSpPr>
        <p:spPr>
          <a:xfrm flipV="1">
            <a:off x="4978758" y="2696641"/>
            <a:ext cx="0" cy="231110"/>
          </a:xfrm>
          <a:prstGeom prst="line">
            <a:avLst/>
          </a:prstGeom>
          <a:ln w="25400">
            <a:solidFill>
              <a:srgbClr val="DCDEE0"/>
            </a:solidFill>
            <a:miter lim="400000"/>
          </a:ln>
        </p:spPr>
        <p:txBody>
          <a:bodyPr lIns="19042" tIns="19042" rIns="19042" bIns="19042" anchor="ctr"/>
          <a:lstStyle/>
          <a:p>
            <a:pPr defTabSz="309438"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21" name="Shape 1860"/>
          <p:cNvSpPr txBox="1">
            <a:spLocks/>
          </p:cNvSpPr>
          <p:nvPr/>
        </p:nvSpPr>
        <p:spPr>
          <a:xfrm>
            <a:off x="4664454" y="141935"/>
            <a:ext cx="4156018" cy="94014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PREMI SCUOLE DEI COMUNI IN PROVINCIA DI MB</a:t>
            </a: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22" name="Shape 1860"/>
          <p:cNvSpPr txBox="1">
            <a:spLocks/>
          </p:cNvSpPr>
          <p:nvPr/>
        </p:nvSpPr>
        <p:spPr>
          <a:xfrm>
            <a:off x="4659832" y="3791847"/>
            <a:ext cx="4156018" cy="58010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PREMI SCUOLE DEI COMUNI IN PROVINCIA DI PV</a:t>
            </a: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23" name="Shape 1860"/>
          <p:cNvSpPr txBox="1">
            <a:spLocks/>
          </p:cNvSpPr>
          <p:nvPr/>
        </p:nvSpPr>
        <p:spPr>
          <a:xfrm>
            <a:off x="5659768" y="4407545"/>
            <a:ext cx="3509530" cy="756493"/>
          </a:xfrm>
          <a:prstGeom prst="rect">
            <a:avLst/>
          </a:prstGeom>
          <a:ln w="12700">
            <a:miter lim="400000"/>
          </a:ln>
        </p:spPr>
        <p:txBody>
          <a:bodyPr lIns="19041" tIns="19041" rIns="19041" bIns="19041" anchor="ctr"/>
          <a:lstStyle>
            <a:lvl1pPr marL="0" marR="0" indent="0" algn="l" defTabSz="792159"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368"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33"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099"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46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27"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19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566"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4930" algn="l" defTabSz="792159"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fontAlgn="auto">
              <a:defRPr/>
            </a:pPr>
            <a:r>
              <a:rPr lang="it-IT" sz="1200" kern="0">
                <a:solidFill>
                  <a:srgbClr val="0B6955"/>
                </a:solidFill>
                <a:latin typeface="DIN Next LT Pro Medium" pitchFamily="34" charset="0"/>
                <a:ea typeface="DIN Next LT Pro" charset="0"/>
                <a:cs typeface="DIN Next LT Pro" charset="0"/>
              </a:rPr>
              <a:t>CONTRIBUTO PER ALLESTIMENTO </a:t>
            </a:r>
          </a:p>
          <a:p>
            <a:pPr fontAlgn="auto">
              <a:defRPr/>
            </a:pPr>
            <a:r>
              <a:rPr lang="it-IT" sz="1200" kern="0">
                <a:solidFill>
                  <a:srgbClr val="0B6955"/>
                </a:solidFill>
                <a:latin typeface="DIN Next LT Pro Medium" pitchFamily="34" charset="0"/>
                <a:ea typeface="DIN Next LT Pro" charset="0"/>
                <a:cs typeface="DIN Next LT Pro" charset="0"/>
              </a:rPr>
              <a:t>LABORATORIO</a:t>
            </a:r>
          </a:p>
          <a:p>
            <a:pPr eaLnBrk="0" hangingPunct="0">
              <a:defRPr/>
            </a:pPr>
            <a:r>
              <a:rPr lang="it-IT" sz="1100" b="0" kern="0">
                <a:solidFill>
                  <a:srgbClr val="595959"/>
                </a:solidFill>
                <a:latin typeface="Lora" charset="0"/>
                <a:ea typeface="DIN Next LT Pro" charset="0"/>
                <a:cs typeface="DIN Next LT Pro" charset="0"/>
              </a:rPr>
              <a:t>Valore 2 K</a:t>
            </a:r>
            <a:endParaRPr lang="en-US" sz="900" b="0" kern="0">
              <a:solidFill>
                <a:srgbClr val="FF966E"/>
              </a:solidFill>
              <a:latin typeface="DIN Next LT Pro Medium" pitchFamily="34" charset="0"/>
              <a:ea typeface="DIN Next LT Pro" charset="0"/>
              <a:cs typeface="DIN Next LT Pro" charset="0"/>
            </a:endParaRPr>
          </a:p>
          <a:p>
            <a:pPr fontAlgn="auto">
              <a:defRPr/>
            </a:pPr>
            <a:endParaRPr lang="it-IT" sz="1200" kern="0">
              <a:latin typeface="Lora" charset="0"/>
              <a:ea typeface="Lora" charset="0"/>
              <a:cs typeface="Lora" charset="0"/>
            </a:endParaRPr>
          </a:p>
          <a:p>
            <a:pPr fontAlgn="auto">
              <a:defRPr/>
            </a:pPr>
            <a:endParaRPr lang="it-IT" sz="1200" kern="0">
              <a:solidFill>
                <a:srgbClr val="0B6955"/>
              </a:solidFill>
              <a:latin typeface="DIN Next LT Pro Medium" pitchFamily="34" charset="0"/>
              <a:ea typeface="DIN Next LT Pro" charset="0"/>
              <a:cs typeface="DIN Next LT Pro" charset="0"/>
            </a:endParaRPr>
          </a:p>
        </p:txBody>
      </p:sp>
      <p:sp>
        <p:nvSpPr>
          <p:cNvPr id="24" name="Shape 663"/>
          <p:cNvSpPr/>
          <p:nvPr/>
        </p:nvSpPr>
        <p:spPr>
          <a:xfrm>
            <a:off x="4574170" y="4175135"/>
            <a:ext cx="809176" cy="809292"/>
          </a:xfrm>
          <a:prstGeom prst="ellipse">
            <a:avLst/>
          </a:prstGeom>
          <a:ln w="25400">
            <a:solidFill>
              <a:srgbClr val="DCDEE0"/>
            </a:solidFill>
            <a:miter lim="400000"/>
          </a:ln>
        </p:spPr>
        <p:txBody>
          <a:bodyPr lIns="19042" tIns="19042" rIns="19042" bIns="19042" anchor="ctr"/>
          <a:lstStyle/>
          <a:p>
            <a:pPr defTabSz="309438"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25" name="CasellaDiTesto 24"/>
          <p:cNvSpPr txBox="1"/>
          <p:nvPr/>
        </p:nvSpPr>
        <p:spPr>
          <a:xfrm>
            <a:off x="4758086" y="4362658"/>
            <a:ext cx="504056" cy="369332"/>
          </a:xfrm>
          <a:prstGeom prst="rect">
            <a:avLst/>
          </a:prstGeom>
          <a:noFill/>
        </p:spPr>
        <p:txBody>
          <a:bodyPr wrap="square" rtlCol="0">
            <a:spAutoFit/>
          </a:bodyPr>
          <a:lstStyle/>
          <a:p>
            <a:pPr algn="ctr"/>
            <a:r>
              <a:rPr lang="it-IT" b="1">
                <a:latin typeface="DIN Alternate Bold"/>
                <a:cs typeface="DIN Alternate Bold"/>
              </a:rPr>
              <a:t>1°</a:t>
            </a:r>
          </a:p>
        </p:txBody>
      </p:sp>
    </p:spTree>
    <p:extLst>
      <p:ext uri="{BB962C8B-B14F-4D97-AF65-F5344CB8AC3E}">
        <p14:creationId xmlns:p14="http://schemas.microsoft.com/office/powerpoint/2010/main" val="297507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709"/>
          <p:cNvSpPr txBox="1">
            <a:spLocks/>
          </p:cNvSpPr>
          <p:nvPr/>
        </p:nvSpPr>
        <p:spPr>
          <a:xfrm>
            <a:off x="2843808" y="685295"/>
            <a:ext cx="4399328" cy="778113"/>
          </a:xfrm>
          <a:prstGeom prst="rect">
            <a:avLst/>
          </a:prstGeom>
          <a:ln w="12700">
            <a:miter lim="400000"/>
          </a:ln>
        </p:spPr>
        <p:txBody>
          <a:bodyPr lIns="19041" tIns="19041" rIns="19041" bIns="19041"/>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300" kern="0" baseline="0">
                <a:solidFill>
                  <a:srgbClr val="FF966E"/>
                </a:solidFill>
                <a:latin typeface="DIN Next LT Pro Medium" pitchFamily="34" charset="0"/>
                <a:ea typeface="DIN Next LT Pro" charset="0"/>
                <a:cs typeface="DIN Next LT Pro" charset="0"/>
              </a:rPr>
              <a:t>MEDIA PARTNER</a:t>
            </a:r>
          </a:p>
          <a:p>
            <a:pPr fontAlgn="auto">
              <a:defRPr/>
            </a:pPr>
            <a:r>
              <a:rPr lang="it-IT" sz="4300" kern="0" baseline="0">
                <a:solidFill>
                  <a:schemeClr val="bg1"/>
                </a:solidFill>
                <a:latin typeface="DIN Next LT Pro Medium" pitchFamily="34" charset="0"/>
                <a:ea typeface="DIN Next LT Pro" charset="0"/>
                <a:cs typeface="DIN Next LT Pro" charset="0"/>
              </a:rPr>
              <a:t>MB E PV</a:t>
            </a:r>
          </a:p>
        </p:txBody>
      </p:sp>
      <p:pic>
        <p:nvPicPr>
          <p:cNvPr id="4" name="Picture 2" descr="Risultato immagini per legambiente">
            <a:extLst>
              <a:ext uri="{FF2B5EF4-FFF2-40B4-BE49-F238E27FC236}">
                <a16:creationId xmlns="" xmlns:a16="http://schemas.microsoft.com/office/drawing/2014/main" id="{AB5B70E6-374E-43D0-AF84-EB81C6079F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9912" y="3313717"/>
            <a:ext cx="1656184" cy="1240540"/>
          </a:xfrm>
          <a:prstGeom prst="rect">
            <a:avLst/>
          </a:prstGeom>
          <a:noFill/>
          <a:extLst>
            <a:ext uri="{909E8E84-426E-40dd-AFC4-6F175D3DCCD1}">
              <a14:hiddenFill xmlns:a14="http://schemas.microsoft.com/office/drawing/2010/main">
                <a:solidFill>
                  <a:srgbClr val="FFFFFF"/>
                </a:solidFill>
              </a14:hiddenFill>
            </a:ext>
          </a:extLst>
        </p:spPr>
      </p:pic>
      <p:sp>
        <p:nvSpPr>
          <p:cNvPr id="17" name="Shape 1709">
            <a:extLst>
              <a:ext uri="{FF2B5EF4-FFF2-40B4-BE49-F238E27FC236}">
                <a16:creationId xmlns="" xmlns:a16="http://schemas.microsoft.com/office/drawing/2014/main" id="{592F191C-AEB0-4050-971E-6C865C415789}"/>
              </a:ext>
            </a:extLst>
          </p:cNvPr>
          <p:cNvSpPr txBox="1">
            <a:spLocks/>
          </p:cNvSpPr>
          <p:nvPr/>
        </p:nvSpPr>
        <p:spPr>
          <a:xfrm>
            <a:off x="2411760" y="2686749"/>
            <a:ext cx="5881726" cy="778113"/>
          </a:xfrm>
          <a:prstGeom prst="rect">
            <a:avLst/>
          </a:prstGeom>
          <a:ln w="12700">
            <a:miter lim="400000"/>
          </a:ln>
        </p:spPr>
        <p:txBody>
          <a:bodyPr lIns="19041" tIns="19041" rIns="19041" bIns="19041"/>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300" kern="0" baseline="0">
                <a:solidFill>
                  <a:srgbClr val="FF966E"/>
                </a:solidFill>
                <a:latin typeface="DIN Next LT Pro Medium" pitchFamily="34" charset="0"/>
                <a:ea typeface="DIN Next LT Pro" charset="0"/>
                <a:cs typeface="DIN Next LT Pro" charset="0"/>
              </a:rPr>
              <a:t>PARTNER SCIENTIFICO</a:t>
            </a:r>
            <a:r>
              <a:rPr lang="it-IT" sz="4300" kern="0" baseline="0">
                <a:solidFill>
                  <a:schemeClr val="bg1"/>
                </a:solidFill>
                <a:latin typeface="DIN Next LT Pro Medium" pitchFamily="34" charset="0"/>
                <a:ea typeface="DIN Next LT Pro" charset="0"/>
                <a:cs typeface="DIN Next LT Pro" charset="0"/>
              </a:rPr>
              <a:t>MB E PV</a:t>
            </a:r>
          </a:p>
        </p:txBody>
      </p:sp>
      <p:pic>
        <p:nvPicPr>
          <p:cNvPr id="1028" name="Picture 4" descr="Risultato immagini per lfegate logo">
            <a:extLst>
              <a:ext uri="{FF2B5EF4-FFF2-40B4-BE49-F238E27FC236}">
                <a16:creationId xmlns="" xmlns:a16="http://schemas.microsoft.com/office/drawing/2014/main" id="{3477F03F-96C5-4627-A9D5-97A09C86C75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8672" r="4121" b="24984"/>
          <a:stretch/>
        </p:blipFill>
        <p:spPr bwMode="auto">
          <a:xfrm>
            <a:off x="3491880" y="1413366"/>
            <a:ext cx="2160240" cy="50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40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4"/>
          <p:cNvSpPr txBox="1">
            <a:spLocks/>
          </p:cNvSpPr>
          <p:nvPr/>
        </p:nvSpPr>
        <p:spPr>
          <a:xfrm>
            <a:off x="5353522" y="748926"/>
            <a:ext cx="2142020" cy="358068"/>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PRIVATI</a:t>
            </a:r>
          </a:p>
          <a:p>
            <a:pPr defTabSz="309438" eaLnBrk="0" fontAlgn="base" hangingPunct="0"/>
            <a:r>
              <a:rPr lang="it-IT" sz="1100" b="0" kern="0">
                <a:solidFill>
                  <a:srgbClr val="53585F"/>
                </a:solidFill>
                <a:latin typeface="Lora" charset="0"/>
                <a:ea typeface="DIN Next LT Pro" charset="0"/>
                <a:cs typeface="DIN Next LT Pro" charset="0"/>
              </a:rPr>
              <a:t>Famiglie e Singoli</a:t>
            </a:r>
          </a:p>
        </p:txBody>
      </p:sp>
      <p:sp>
        <p:nvSpPr>
          <p:cNvPr id="3" name="Shape 1776"/>
          <p:cNvSpPr txBox="1">
            <a:spLocks/>
          </p:cNvSpPr>
          <p:nvPr/>
        </p:nvSpPr>
        <p:spPr>
          <a:xfrm>
            <a:off x="5353522" y="2302926"/>
            <a:ext cx="3300012" cy="358069"/>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SCUOLE - ASSOCIAZIONI</a:t>
            </a:r>
          </a:p>
          <a:p>
            <a:pPr defTabSz="309438"/>
            <a:r>
              <a:rPr lang="it-IT" sz="1100" b="0" kern="0">
                <a:solidFill>
                  <a:srgbClr val="53585F"/>
                </a:solidFill>
                <a:latin typeface="Lora" charset="0"/>
                <a:ea typeface="DIN Next LT Pro" charset="0"/>
                <a:cs typeface="DIN Next LT Pro" charset="0"/>
              </a:rPr>
              <a:t>Singole classi, interi istituti – Associazioni e Gruppi di interesse riconosciuti</a:t>
            </a:r>
          </a:p>
        </p:txBody>
      </p:sp>
      <p:sp>
        <p:nvSpPr>
          <p:cNvPr id="4" name="Shape 1778"/>
          <p:cNvSpPr txBox="1">
            <a:spLocks/>
          </p:cNvSpPr>
          <p:nvPr/>
        </p:nvSpPr>
        <p:spPr>
          <a:xfrm>
            <a:off x="5364088" y="3939902"/>
            <a:ext cx="2142018" cy="358068"/>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COMUNI</a:t>
            </a:r>
          </a:p>
          <a:p>
            <a:pPr defTabSz="309438"/>
            <a:r>
              <a:rPr lang="it-IT" sz="1100" b="0" kern="0">
                <a:solidFill>
                  <a:schemeClr val="tx1">
                    <a:lumMod val="65000"/>
                    <a:lumOff val="35000"/>
                  </a:schemeClr>
                </a:solidFill>
                <a:latin typeface="Lora" panose="00000500000000000000" pitchFamily="2" charset="0"/>
                <a:ea typeface="DIN Next LT Pro" charset="0"/>
                <a:cs typeface="DIN Next LT Pro" charset="0"/>
              </a:rPr>
              <a:t>Potranno vincere grazie alle buone pratiche dei propri cittadini</a:t>
            </a:r>
          </a:p>
        </p:txBody>
      </p:sp>
      <p:sp>
        <p:nvSpPr>
          <p:cNvPr id="5" name="Shape 1780"/>
          <p:cNvSpPr txBox="1">
            <a:spLocks/>
          </p:cNvSpPr>
          <p:nvPr/>
        </p:nvSpPr>
        <p:spPr>
          <a:xfrm>
            <a:off x="646678" y="2582804"/>
            <a:ext cx="3427565" cy="1189323"/>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300" kern="0">
                <a:solidFill>
                  <a:schemeClr val="tx1">
                    <a:lumMod val="65000"/>
                    <a:lumOff val="35000"/>
                  </a:schemeClr>
                </a:solidFill>
                <a:latin typeface="Lora" charset="0"/>
                <a:ea typeface="Lora" charset="0"/>
                <a:cs typeface="Lora" charset="0"/>
              </a:rPr>
              <a:t>Il concorso prevede il coinvolgimento  di tutta la cittadinanza del territorio di Milano Metropolitana e con alcune eccezioni sul regolamento di alcuni comuni nel territorio Monza Brianza e Pavia (lista da confermare). I singoli privati, le scuole e associazioni dovranno presentare le proprie azioni sostenibili attraverso diverse modalità per ogni categoria e concorrere alla vittoria dei premi i palio.</a:t>
            </a:r>
          </a:p>
        </p:txBody>
      </p:sp>
      <p:sp>
        <p:nvSpPr>
          <p:cNvPr id="6" name="Shape 1590"/>
          <p:cNvSpPr txBox="1">
            <a:spLocks/>
          </p:cNvSpPr>
          <p:nvPr/>
        </p:nvSpPr>
        <p:spPr>
          <a:xfrm>
            <a:off x="659581" y="659627"/>
            <a:ext cx="3427564" cy="1585356"/>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A CHI </a:t>
            </a:r>
          </a:p>
          <a:p>
            <a:pPr defTabSz="309536">
              <a:defRPr/>
            </a:pPr>
            <a:r>
              <a:rPr lang="it-IT" sz="4300" kern="0" spc="-126" baseline="0">
                <a:solidFill>
                  <a:srgbClr val="0B6955"/>
                </a:solidFill>
                <a:latin typeface="DIN Next LT Pro Medium" pitchFamily="34" charset="0"/>
                <a:ea typeface="DIN Next LT Pro" charset="0"/>
                <a:cs typeface="DIN Next LT Pro" charset="0"/>
              </a:rPr>
              <a:t>SI RIVOLGE</a:t>
            </a:r>
          </a:p>
        </p:txBody>
      </p:sp>
      <p:pic>
        <p:nvPicPr>
          <p:cNvPr id="7" name="Picture 2" descr="C:\Users\cdelaini\Desktop\circle.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58653" y="4455644"/>
            <a:ext cx="658750" cy="566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24280" y="804363"/>
            <a:ext cx="264145" cy="30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39234" y="2294234"/>
            <a:ext cx="274274" cy="3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16529" y="3835610"/>
            <a:ext cx="279646" cy="2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Shape 504"/>
          <p:cNvSpPr/>
          <p:nvPr/>
        </p:nvSpPr>
        <p:spPr>
          <a:xfrm flipV="1">
            <a:off x="4719437" y="440150"/>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1" name="Shape 505"/>
          <p:cNvSpPr/>
          <p:nvPr/>
        </p:nvSpPr>
        <p:spPr>
          <a:xfrm flipV="1">
            <a:off x="4853998" y="1"/>
            <a:ext cx="0" cy="438467"/>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2" name="Shape 506"/>
          <p:cNvSpPr/>
          <p:nvPr/>
        </p:nvSpPr>
        <p:spPr>
          <a:xfrm flipV="1">
            <a:off x="4848538" y="4331760"/>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3" name="Shape 507"/>
          <p:cNvSpPr/>
          <p:nvPr/>
        </p:nvSpPr>
        <p:spPr>
          <a:xfrm flipV="1">
            <a:off x="4849236" y="4468711"/>
            <a:ext cx="0" cy="674789"/>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4" name="Shape 508"/>
          <p:cNvSpPr/>
          <p:nvPr/>
        </p:nvSpPr>
        <p:spPr>
          <a:xfrm flipV="1">
            <a:off x="4712294" y="3343644"/>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5" name="Shape 509"/>
          <p:cNvSpPr/>
          <p:nvPr/>
        </p:nvSpPr>
        <p:spPr>
          <a:xfrm flipV="1">
            <a:off x="4846855" y="2983892"/>
            <a:ext cx="0" cy="3580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6" name="Shape 510"/>
          <p:cNvSpPr/>
          <p:nvPr/>
        </p:nvSpPr>
        <p:spPr>
          <a:xfrm flipV="1">
            <a:off x="4846157" y="2846941"/>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7" name="Shape 511"/>
          <p:cNvSpPr/>
          <p:nvPr/>
        </p:nvSpPr>
        <p:spPr>
          <a:xfrm flipV="1">
            <a:off x="4712294" y="1892739"/>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8" name="Shape 512"/>
          <p:cNvSpPr/>
          <p:nvPr/>
        </p:nvSpPr>
        <p:spPr>
          <a:xfrm flipV="1">
            <a:off x="4846854" y="1532987"/>
            <a:ext cx="0" cy="3580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9" name="Shape 513"/>
          <p:cNvSpPr/>
          <p:nvPr/>
        </p:nvSpPr>
        <p:spPr>
          <a:xfrm flipV="1">
            <a:off x="4846157" y="1396036"/>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pic>
        <p:nvPicPr>
          <p:cNvPr id="3074" name="Picture 2" descr="C:\Users\natalialarovere\Desktop\citta-metropolitana-milano.scale-to-max-width.825x.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64000"/>
                    </a14:imgEffect>
                  </a14:imgLayer>
                </a14:imgProps>
              </a:ext>
              <a:ext uri="{28A0092B-C50C-407E-A947-70E740481C1C}">
                <a14:useLocalDpi xmlns:a14="http://schemas.microsoft.com/office/drawing/2010/main"/>
              </a:ext>
            </a:extLst>
          </a:blip>
          <a:srcRect l="6903" r="10593"/>
          <a:stretch/>
        </p:blipFill>
        <p:spPr bwMode="auto">
          <a:xfrm>
            <a:off x="-180528" y="-48926"/>
            <a:ext cx="9324528" cy="5241351"/>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518"/>
          <p:cNvSpPr txBox="1">
            <a:spLocks/>
          </p:cNvSpPr>
          <p:nvPr/>
        </p:nvSpPr>
        <p:spPr>
          <a:xfrm>
            <a:off x="4889034" y="249168"/>
            <a:ext cx="3896041" cy="3991629"/>
          </a:xfrm>
          <a:prstGeom prst="rect">
            <a:avLst/>
          </a:prstGeom>
          <a:ln w="12700">
            <a:noFill/>
            <a:miter lim="400000"/>
          </a:ln>
          <a:extLst>
            <a:ext uri="{C572A759-6A51-4108-AA02-DFA0A04FC94B}">
              <ma14:wrappingTextBoxFlag xmlns:ma14="http://schemas.microsoft.com/office/mac/drawingml/2011/main" val="1"/>
            </a:ext>
          </a:extLst>
        </p:spPr>
        <p:txBody>
          <a:bodyPr lIns="19042" tIns="19042" rIns="19042" bIns="19042"/>
          <a:lstStyle>
            <a:lvl1pPr marL="0" marR="0" indent="0" algn="r" defTabSz="792211" rtl="0" latinLnBrk="0">
              <a:lnSpc>
                <a:spcPct val="70000"/>
              </a:lnSpc>
              <a:spcBef>
                <a:spcPts val="0"/>
              </a:spcBef>
              <a:spcAft>
                <a:spcPts val="0"/>
              </a:spcAft>
              <a:buClrTx/>
              <a:buSzTx/>
              <a:buFontTx/>
              <a:buNone/>
              <a:tabLst/>
              <a:defRPr sz="10800" b="1" i="0" u="none" strike="noStrike" cap="none" spc="-323" baseline="8928">
                <a:ln>
                  <a:noFill/>
                </a:ln>
                <a:solidFill>
                  <a:srgbClr val="FFFFFF"/>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defTabSz="309438">
              <a:defRPr/>
            </a:pPr>
            <a:r>
              <a:rPr lang="it-IT" sz="4300" kern="0" spc="-126" baseline="0">
                <a:latin typeface="DIN Next LT Pro Medium" pitchFamily="34" charset="0"/>
                <a:ea typeface="DIN Next LT Pro" charset="0"/>
                <a:cs typeface="DIN Next LT Pro" charset="0"/>
              </a:rPr>
              <a:t>IL TERRITORIO</a:t>
            </a:r>
            <a:endParaRPr lang="it-IT" sz="4300" kern="0" spc="-126" baseline="0">
              <a:solidFill>
                <a:srgbClr val="FF966E"/>
              </a:solidFill>
              <a:latin typeface="DIN Next LT Pro Medium" pitchFamily="34" charset="0"/>
              <a:ea typeface="DIN Next LT Pro" charset="0"/>
              <a:cs typeface="DIN Next LT Pro" charset="0"/>
            </a:endParaRPr>
          </a:p>
          <a:p>
            <a:pPr defTabSz="309438">
              <a:defRPr/>
            </a:pPr>
            <a:r>
              <a:rPr lang="it-IT" sz="4300" kern="0" spc="-126" baseline="0">
                <a:solidFill>
                  <a:srgbClr val="FF966E"/>
                </a:solidFill>
                <a:latin typeface="DIN Next LT Pro Medium" pitchFamily="34" charset="0"/>
                <a:ea typeface="DIN Next LT Pro" charset="0"/>
                <a:cs typeface="DIN Next LT Pro" charset="0"/>
              </a:rPr>
              <a:t>INTERESSATO</a:t>
            </a:r>
          </a:p>
        </p:txBody>
      </p:sp>
      <p:sp>
        <p:nvSpPr>
          <p:cNvPr id="24" name="Shape 1518"/>
          <p:cNvSpPr txBox="1">
            <a:spLocks/>
          </p:cNvSpPr>
          <p:nvPr/>
        </p:nvSpPr>
        <p:spPr>
          <a:xfrm>
            <a:off x="145761" y="2916922"/>
            <a:ext cx="4743273" cy="1468396"/>
          </a:xfrm>
          <a:prstGeom prst="rect">
            <a:avLst/>
          </a:prstGeom>
          <a:ln w="12700">
            <a:noFill/>
            <a:miter lim="400000"/>
          </a:ln>
          <a:extLst>
            <a:ext uri="{C572A759-6A51-4108-AA02-DFA0A04FC94B}">
              <ma14:wrappingTextBoxFlag xmlns:ma14="http://schemas.microsoft.com/office/mac/drawingml/2011/main" val="1"/>
            </a:ext>
          </a:extLst>
        </p:spPr>
        <p:txBody>
          <a:bodyPr lIns="19042" tIns="19042" rIns="19042" bIns="19042"/>
          <a:lstStyle>
            <a:lvl1pPr marL="0" marR="0" indent="0" algn="r" defTabSz="792211" rtl="0" latinLnBrk="0">
              <a:lnSpc>
                <a:spcPct val="70000"/>
              </a:lnSpc>
              <a:spcBef>
                <a:spcPts val="0"/>
              </a:spcBef>
              <a:spcAft>
                <a:spcPts val="0"/>
              </a:spcAft>
              <a:buClrTx/>
              <a:buSzTx/>
              <a:buFontTx/>
              <a:buNone/>
              <a:tabLst/>
              <a:defRPr sz="10800" b="1" i="0" u="none" strike="noStrike" cap="none" spc="-323" baseline="8928">
                <a:ln>
                  <a:noFill/>
                </a:ln>
                <a:solidFill>
                  <a:srgbClr val="FFFFFF"/>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gn="l" defTabSz="309438">
              <a:lnSpc>
                <a:spcPct val="100000"/>
              </a:lnSpc>
              <a:defRPr/>
            </a:pPr>
            <a:r>
              <a:rPr lang="it-IT" sz="1200" kern="0" spc="0" baseline="0" dirty="0">
                <a:solidFill>
                  <a:schemeClr val="bg1"/>
                </a:solidFill>
                <a:latin typeface="Lora" panose="00000500000000000000" pitchFamily="2" charset="0"/>
                <a:ea typeface="DIN Next LT Pro" charset="0"/>
                <a:cs typeface="DIN Next LT Pro" charset="0"/>
              </a:rPr>
              <a:t>L’area di interesse del concorso sarà quella della Città metropolitana Milano (escluso il capoluogo) costituita da 132 ma potranno partecipare anche le scuole dei Comuni soci delle provincie di Pavia e Monza Brianza con una sezione dedicata e premi speciali.</a:t>
            </a:r>
          </a:p>
          <a:p>
            <a:pPr algn="l" defTabSz="309438">
              <a:lnSpc>
                <a:spcPct val="100000"/>
              </a:lnSpc>
              <a:defRPr/>
            </a:pPr>
            <a:endParaRPr lang="it-IT" sz="1200" kern="0" spc="0" baseline="0" dirty="0">
              <a:solidFill>
                <a:schemeClr val="bg1"/>
              </a:solidFill>
              <a:latin typeface="Lora" panose="00000500000000000000" pitchFamily="2" charset="0"/>
              <a:ea typeface="DIN Next LT Pro" charset="0"/>
              <a:cs typeface="DIN Next LT Pro" charset="0"/>
            </a:endParaRPr>
          </a:p>
          <a:p>
            <a:pPr algn="l" defTabSz="309438">
              <a:lnSpc>
                <a:spcPct val="100000"/>
              </a:lnSpc>
              <a:defRPr/>
            </a:pPr>
            <a:r>
              <a:rPr lang="it-IT" sz="1200" kern="0" spc="0" baseline="0" dirty="0">
                <a:solidFill>
                  <a:schemeClr val="bg1"/>
                </a:solidFill>
                <a:latin typeface="Lora" panose="00000500000000000000" pitchFamily="2" charset="0"/>
                <a:ea typeface="DIN Next LT Pro" charset="0"/>
                <a:cs typeface="DIN Next LT Pro" charset="0"/>
              </a:rPr>
              <a:t>Tutto il concorso si volgerà prevalentemente online su una piattaforma dedicata ma avrà nell’arco della sua durata 4 eventi speciali divisi sul territorio.</a:t>
            </a:r>
          </a:p>
        </p:txBody>
      </p:sp>
      <p:pic>
        <p:nvPicPr>
          <p:cNvPr id="25" name="Immagine 24" descr="Immagine che contiene disegnando&#10;&#10;Descrizione generata automaticamente">
            <a:extLst>
              <a:ext uri="{FF2B5EF4-FFF2-40B4-BE49-F238E27FC236}">
                <a16:creationId xmlns="" xmlns:a16="http://schemas.microsoft.com/office/drawing/2014/main" id="{6DF5FA02-E893-413A-8A5A-89C8A4923E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94260" y="4444440"/>
            <a:ext cx="1917133" cy="453009"/>
          </a:xfrm>
          <a:prstGeom prst="rect">
            <a:avLst/>
          </a:prstGeom>
        </p:spPr>
      </p:pic>
    </p:spTree>
    <p:extLst>
      <p:ext uri="{BB962C8B-B14F-4D97-AF65-F5344CB8AC3E}">
        <p14:creationId xmlns:p14="http://schemas.microsoft.com/office/powerpoint/2010/main" val="162780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74"/>
          <p:cNvSpPr txBox="1">
            <a:spLocks/>
          </p:cNvSpPr>
          <p:nvPr/>
        </p:nvSpPr>
        <p:spPr>
          <a:xfrm>
            <a:off x="5353522" y="748926"/>
            <a:ext cx="2142020" cy="358068"/>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PRIVATI</a:t>
            </a:r>
          </a:p>
          <a:p>
            <a:pPr defTabSz="309438" eaLnBrk="0" fontAlgn="base" hangingPunct="0"/>
            <a:r>
              <a:rPr lang="it-IT" sz="1100" b="0" kern="0">
                <a:solidFill>
                  <a:srgbClr val="53585F"/>
                </a:solidFill>
                <a:latin typeface="Lora" charset="0"/>
                <a:ea typeface="DIN Next LT Pro" charset="0"/>
                <a:cs typeface="DIN Next LT Pro" charset="0"/>
              </a:rPr>
              <a:t>Famiglie e Singoli</a:t>
            </a:r>
          </a:p>
        </p:txBody>
      </p:sp>
      <p:sp>
        <p:nvSpPr>
          <p:cNvPr id="3" name="Shape 1776"/>
          <p:cNvSpPr txBox="1">
            <a:spLocks/>
          </p:cNvSpPr>
          <p:nvPr/>
        </p:nvSpPr>
        <p:spPr>
          <a:xfrm>
            <a:off x="5353522" y="2302926"/>
            <a:ext cx="3300012" cy="358069"/>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SCUOLE - ASSOCIAZIONI</a:t>
            </a:r>
          </a:p>
          <a:p>
            <a:pPr defTabSz="309438"/>
            <a:r>
              <a:rPr lang="it-IT" sz="1100" b="0" kern="0">
                <a:solidFill>
                  <a:srgbClr val="53585F"/>
                </a:solidFill>
                <a:latin typeface="Lora" charset="0"/>
                <a:ea typeface="DIN Next LT Pro" charset="0"/>
                <a:cs typeface="DIN Next LT Pro" charset="0"/>
              </a:rPr>
              <a:t>Singole classi, interi istituti – Associazioni</a:t>
            </a:r>
          </a:p>
        </p:txBody>
      </p:sp>
      <p:sp>
        <p:nvSpPr>
          <p:cNvPr id="4" name="Shape 1778"/>
          <p:cNvSpPr txBox="1">
            <a:spLocks/>
          </p:cNvSpPr>
          <p:nvPr/>
        </p:nvSpPr>
        <p:spPr>
          <a:xfrm>
            <a:off x="5364088" y="3939902"/>
            <a:ext cx="2952328" cy="358068"/>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nchor="ctr"/>
          <a:lstStyle>
            <a:lvl1pPr marL="0" marR="0" indent="0" algn="l"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a:r>
              <a:rPr lang="it-IT" sz="2100" kern="0">
                <a:solidFill>
                  <a:srgbClr val="0B6955"/>
                </a:solidFill>
                <a:latin typeface="DIN Next LT Pro Medium" pitchFamily="34" charset="0"/>
                <a:ea typeface="DIN Next LT Pro" charset="0"/>
                <a:cs typeface="DIN Next LT Pro" charset="0"/>
              </a:rPr>
              <a:t>COMUNI</a:t>
            </a:r>
          </a:p>
          <a:p>
            <a:pPr defTabSz="309438"/>
            <a:r>
              <a:rPr lang="it-IT" sz="1100" b="0" kern="0">
                <a:solidFill>
                  <a:schemeClr val="tx1">
                    <a:lumMod val="65000"/>
                    <a:lumOff val="35000"/>
                  </a:schemeClr>
                </a:solidFill>
                <a:latin typeface="Lora" panose="00000500000000000000" pitchFamily="2" charset="0"/>
                <a:ea typeface="DIN Next LT Pro" charset="0"/>
                <a:cs typeface="DIN Next LT Pro" charset="0"/>
              </a:rPr>
              <a:t>Potranno vincere grazie alle buone pratiche dei propri cittadini</a:t>
            </a:r>
          </a:p>
        </p:txBody>
      </p:sp>
      <p:sp>
        <p:nvSpPr>
          <p:cNvPr id="5" name="Shape 1780"/>
          <p:cNvSpPr txBox="1">
            <a:spLocks/>
          </p:cNvSpPr>
          <p:nvPr/>
        </p:nvSpPr>
        <p:spPr>
          <a:xfrm>
            <a:off x="646678" y="2582804"/>
            <a:ext cx="3427565" cy="1189323"/>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kern="0" dirty="0">
                <a:solidFill>
                  <a:schemeClr val="tx1">
                    <a:lumMod val="65000"/>
                    <a:lumOff val="35000"/>
                  </a:schemeClr>
                </a:solidFill>
                <a:latin typeface="Lora" charset="0"/>
                <a:ea typeface="Lora" charset="0"/>
                <a:cs typeface="Lora" charset="0"/>
              </a:rPr>
              <a:t>Il concorso è aperto a tutta la cittadinanza delle aree territoriali interessate* che potrà partecipare come singolo privato o nucleo famigliare presentando le buone pratiche sostenibili della loro quotidianità e partecipando alle attività proposte durante il road show; come Scuola (istituto o classe) e come Associazione presentando i propri progetti sul tema. I Comuni concorreranno grazie alla partecipazione dei propri cittadini che ad ogni caricamento faranno crescere la loro posizione nella classifica totale.</a:t>
            </a:r>
          </a:p>
          <a:p>
            <a:pPr defTabSz="309438" eaLnBrk="0" fontAlgn="base" hangingPunct="0">
              <a:lnSpc>
                <a:spcPct val="100000"/>
              </a:lnSpc>
            </a:pPr>
            <a:endParaRPr lang="it-IT" sz="1100" kern="0" dirty="0">
              <a:solidFill>
                <a:schemeClr val="tx1">
                  <a:lumMod val="65000"/>
                  <a:lumOff val="35000"/>
                </a:schemeClr>
              </a:solidFill>
              <a:latin typeface="Lora" charset="0"/>
              <a:ea typeface="Lora" charset="0"/>
              <a:cs typeface="Lora" charset="0"/>
            </a:endParaRPr>
          </a:p>
          <a:p>
            <a:pPr defTabSz="309438" eaLnBrk="0" fontAlgn="base" hangingPunct="0">
              <a:lnSpc>
                <a:spcPct val="100000"/>
              </a:lnSpc>
            </a:pPr>
            <a:r>
              <a:rPr lang="it-IT" sz="900" i="1" kern="0" dirty="0">
                <a:solidFill>
                  <a:schemeClr val="tx1">
                    <a:lumMod val="65000"/>
                    <a:lumOff val="35000"/>
                  </a:schemeClr>
                </a:solidFill>
                <a:latin typeface="Lora" charset="0"/>
                <a:ea typeface="Lora" charset="0"/>
                <a:cs typeface="Lora" charset="0"/>
              </a:rPr>
              <a:t>* Per i Comuni di Monza e Brianza e Pavia potranno partecipare solo le Scuole</a:t>
            </a:r>
          </a:p>
        </p:txBody>
      </p:sp>
      <p:sp>
        <p:nvSpPr>
          <p:cNvPr id="6" name="Shape 1590"/>
          <p:cNvSpPr txBox="1">
            <a:spLocks/>
          </p:cNvSpPr>
          <p:nvPr/>
        </p:nvSpPr>
        <p:spPr>
          <a:xfrm>
            <a:off x="659581" y="659627"/>
            <a:ext cx="3427564" cy="1585356"/>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A CHI </a:t>
            </a:r>
          </a:p>
          <a:p>
            <a:pPr defTabSz="309536">
              <a:defRPr/>
            </a:pPr>
            <a:r>
              <a:rPr lang="it-IT" sz="4300" kern="0" spc="-126" baseline="0">
                <a:solidFill>
                  <a:srgbClr val="0B6955"/>
                </a:solidFill>
                <a:latin typeface="DIN Next LT Pro Medium" pitchFamily="34" charset="0"/>
                <a:ea typeface="DIN Next LT Pro" charset="0"/>
                <a:cs typeface="DIN Next LT Pro" charset="0"/>
              </a:rPr>
              <a:t>SI RIVOLGE</a:t>
            </a:r>
          </a:p>
        </p:txBody>
      </p:sp>
      <p:pic>
        <p:nvPicPr>
          <p:cNvPr id="8" name="Picture 2"/>
          <p:cNvPicPr>
            <a:picLocks noChangeAspect="1" noChangeArrowheads="1"/>
          </p:cNvPicPr>
          <p:nvPr/>
        </p:nvPicPr>
        <p:blipFill>
          <a:blip r:embed="rId3"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24280" y="804363"/>
            <a:ext cx="264145" cy="30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39234" y="2294234"/>
            <a:ext cx="274274" cy="3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email">
            <a:duotone>
              <a:srgbClr val="DCDEE0">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716529" y="3835610"/>
            <a:ext cx="279646" cy="2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Shape 504"/>
          <p:cNvSpPr/>
          <p:nvPr/>
        </p:nvSpPr>
        <p:spPr>
          <a:xfrm flipV="1">
            <a:off x="4719437" y="440150"/>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1" name="Shape 505"/>
          <p:cNvSpPr/>
          <p:nvPr/>
        </p:nvSpPr>
        <p:spPr>
          <a:xfrm flipV="1">
            <a:off x="4853998" y="1"/>
            <a:ext cx="0" cy="438467"/>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2" name="Shape 506"/>
          <p:cNvSpPr/>
          <p:nvPr/>
        </p:nvSpPr>
        <p:spPr>
          <a:xfrm flipV="1">
            <a:off x="4848538" y="4331760"/>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3" name="Shape 507"/>
          <p:cNvSpPr/>
          <p:nvPr/>
        </p:nvSpPr>
        <p:spPr>
          <a:xfrm flipV="1">
            <a:off x="4849236" y="4468711"/>
            <a:ext cx="0" cy="674789"/>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4" name="Shape 508"/>
          <p:cNvSpPr/>
          <p:nvPr/>
        </p:nvSpPr>
        <p:spPr>
          <a:xfrm flipV="1">
            <a:off x="4712294" y="3343644"/>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5" name="Shape 509"/>
          <p:cNvSpPr/>
          <p:nvPr/>
        </p:nvSpPr>
        <p:spPr>
          <a:xfrm flipV="1">
            <a:off x="4846855" y="2983892"/>
            <a:ext cx="0" cy="3580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6" name="Shape 510"/>
          <p:cNvSpPr/>
          <p:nvPr/>
        </p:nvSpPr>
        <p:spPr>
          <a:xfrm flipV="1">
            <a:off x="4846157" y="2846941"/>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7" name="Shape 511"/>
          <p:cNvSpPr/>
          <p:nvPr/>
        </p:nvSpPr>
        <p:spPr>
          <a:xfrm flipV="1">
            <a:off x="4712294" y="1892739"/>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8" name="Shape 512"/>
          <p:cNvSpPr/>
          <p:nvPr/>
        </p:nvSpPr>
        <p:spPr>
          <a:xfrm flipV="1">
            <a:off x="4846854" y="1532987"/>
            <a:ext cx="0" cy="3580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sp>
        <p:nvSpPr>
          <p:cNvPr id="39" name="Shape 513"/>
          <p:cNvSpPr/>
          <p:nvPr/>
        </p:nvSpPr>
        <p:spPr>
          <a:xfrm flipV="1">
            <a:off x="4846157" y="1396036"/>
            <a:ext cx="135259" cy="135268"/>
          </a:xfrm>
          <a:prstGeom prst="line">
            <a:avLst/>
          </a:prstGeom>
          <a:ln w="12700">
            <a:solidFill>
              <a:srgbClr val="A6AAA9"/>
            </a:solidFill>
            <a:miter lim="400000"/>
          </a:ln>
        </p:spPr>
        <p:txBody>
          <a:bodyPr lIns="19048" tIns="19048" rIns="19048" bIns="19048" anchor="ctr"/>
          <a:lstStyle/>
          <a:p>
            <a:pPr defTabSz="309536" hangingPunct="0">
              <a:defRPr sz="3200" b="1">
                <a:latin typeface="+mn-lt"/>
                <a:ea typeface="+mn-ea"/>
                <a:cs typeface="+mn-cs"/>
                <a:sym typeface="Helvetica"/>
              </a:defRPr>
            </a:pPr>
            <a:endParaRPr sz="1200" b="1" kern="0">
              <a:solidFill>
                <a:srgbClr val="000000"/>
              </a:solidFill>
              <a:latin typeface="Arial"/>
              <a:ea typeface="Arial"/>
              <a:cs typeface="Arial"/>
              <a:sym typeface="Helvetica"/>
            </a:endParaRPr>
          </a:p>
        </p:txBody>
      </p:sp>
      <p:pic>
        <p:nvPicPr>
          <p:cNvPr id="11" name="Immagine 10" descr="Immagine che contiene disegnando&#10;&#10;Descrizione generata automaticamente">
            <a:extLst>
              <a:ext uri="{FF2B5EF4-FFF2-40B4-BE49-F238E27FC236}">
                <a16:creationId xmlns="" xmlns:a16="http://schemas.microsoft.com/office/drawing/2014/main" id="{F1D5B37F-1BA4-4B90-AF5D-17B14FFC20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Tree>
    <p:extLst>
      <p:ext uri="{BB962C8B-B14F-4D97-AF65-F5344CB8AC3E}">
        <p14:creationId xmlns:p14="http://schemas.microsoft.com/office/powerpoint/2010/main" val="122851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magine 10" descr="Immagine che contiene disegnando&#10;&#10;Descrizione generata automaticamente">
            <a:extLst>
              <a:ext uri="{FF2B5EF4-FFF2-40B4-BE49-F238E27FC236}">
                <a16:creationId xmlns="" xmlns:a16="http://schemas.microsoft.com/office/drawing/2014/main" id="{F1D5B37F-1BA4-4B90-AF5D-17B14FFC20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3" name="Immagine 2">
            <a:extLst>
              <a:ext uri="{FF2B5EF4-FFF2-40B4-BE49-F238E27FC236}">
                <a16:creationId xmlns="" xmlns:a16="http://schemas.microsoft.com/office/drawing/2014/main" id="{D9DA0477-07F2-49D2-87DD-98DE1F878F4A}"/>
              </a:ext>
            </a:extLst>
          </p:cNvPr>
          <p:cNvPicPr>
            <a:picLocks noChangeAspect="1"/>
          </p:cNvPicPr>
          <p:nvPr/>
        </p:nvPicPr>
        <p:blipFill>
          <a:blip r:embed="rId4"/>
          <a:stretch>
            <a:fillRect/>
          </a:stretch>
        </p:blipFill>
        <p:spPr>
          <a:xfrm>
            <a:off x="13968" y="0"/>
            <a:ext cx="9116064" cy="5143500"/>
          </a:xfrm>
          <a:prstGeom prst="rect">
            <a:avLst/>
          </a:prstGeom>
        </p:spPr>
      </p:pic>
    </p:spTree>
    <p:extLst>
      <p:ext uri="{BB962C8B-B14F-4D97-AF65-F5344CB8AC3E}">
        <p14:creationId xmlns:p14="http://schemas.microsoft.com/office/powerpoint/2010/main" val="228221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611"/>
          <p:cNvSpPr/>
          <p:nvPr/>
        </p:nvSpPr>
        <p:spPr>
          <a:xfrm>
            <a:off x="6695390" y="2455899"/>
            <a:ext cx="270904" cy="238523"/>
          </a:xfrm>
          <a:prstGeom prst="rect">
            <a:avLst/>
          </a:prstGeom>
          <a:ln w="12700">
            <a:miter lim="400000"/>
          </a:ln>
        </p:spPr>
        <p:txBody>
          <a:bodyPr wrap="none" lIns="19048" tIns="19048" rIns="19048" bIns="19048" anchor="ctr">
            <a:spAutoFit/>
          </a:bodyPr>
          <a:lstStyle>
            <a:lvl1pPr>
              <a:defRPr sz="3200" b="1">
                <a:solidFill>
                  <a:srgbClr val="FFFFFF"/>
                </a:solidFill>
                <a:latin typeface="+mn-lt"/>
                <a:ea typeface="+mn-ea"/>
                <a:cs typeface="+mn-cs"/>
                <a:sym typeface="Helvetica"/>
              </a:defRPr>
            </a:lvl1pPr>
          </a:lstStyle>
          <a:p>
            <a:pPr defTabSz="309536" hangingPunct="0">
              <a:defRPr/>
            </a:pPr>
            <a:r>
              <a:rPr sz="1300" kern="0">
                <a:latin typeface="Arial"/>
                <a:ea typeface="Arial"/>
                <a:cs typeface="Arial"/>
              </a:rPr>
              <a:t>01.</a:t>
            </a:r>
          </a:p>
        </p:txBody>
      </p:sp>
      <p:sp>
        <p:nvSpPr>
          <p:cNvPr id="2" name="Shape 1825"/>
          <p:cNvSpPr txBox="1">
            <a:spLocks/>
          </p:cNvSpPr>
          <p:nvPr/>
        </p:nvSpPr>
        <p:spPr>
          <a:xfrm>
            <a:off x="467544" y="411510"/>
            <a:ext cx="5856474" cy="1551873"/>
          </a:xfrm>
          <a:prstGeom prst="rect">
            <a:avLst/>
          </a:prstGeom>
          <a:ln w="12700">
            <a:miter lim="400000"/>
          </a:ln>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fontAlgn="auto">
              <a:defRPr/>
            </a:pPr>
            <a:r>
              <a:rPr lang="it-IT" sz="4400" kern="0" baseline="0">
                <a:solidFill>
                  <a:srgbClr val="DCDEE0">
                    <a:lumMod val="75000"/>
                  </a:srgbClr>
                </a:solidFill>
                <a:latin typeface="DIN Next LT Pro Medium"/>
                <a:cs typeface="DIN Next LT Pro Medium"/>
              </a:rPr>
              <a:t>MECCANICA</a:t>
            </a:r>
          </a:p>
          <a:p>
            <a:pPr fontAlgn="auto">
              <a:defRPr/>
            </a:pPr>
            <a:r>
              <a:rPr lang="it-IT" sz="4400" kern="0" baseline="0">
                <a:solidFill>
                  <a:srgbClr val="DCDEE0">
                    <a:lumMod val="75000"/>
                  </a:srgbClr>
                </a:solidFill>
                <a:latin typeface="DIN Next LT Pro Medium"/>
                <a:cs typeface="DIN Next LT Pro Medium"/>
              </a:rPr>
              <a:t>PUNTEGGIO </a:t>
            </a:r>
            <a:r>
              <a:rPr lang="it-IT" sz="4400" kern="0" baseline="0">
                <a:solidFill>
                  <a:srgbClr val="0B6955"/>
                </a:solidFill>
                <a:latin typeface="DIN Next LT Pro Medium"/>
                <a:cs typeface="DIN Next LT Pro Medium"/>
              </a:rPr>
              <a:t> </a:t>
            </a:r>
          </a:p>
          <a:p>
            <a:pPr fontAlgn="auto">
              <a:defRPr/>
            </a:pPr>
            <a:r>
              <a:rPr lang="it-IT" sz="4400" kern="0" baseline="0">
                <a:solidFill>
                  <a:srgbClr val="0B6955"/>
                </a:solidFill>
                <a:latin typeface="DIN Next LT Pro Medium"/>
                <a:cs typeface="DIN Next LT Pro Medium"/>
              </a:rPr>
              <a:t>CITTADINI</a:t>
            </a:r>
          </a:p>
          <a:p>
            <a:pPr fontAlgn="auto">
              <a:defRPr/>
            </a:pPr>
            <a:endParaRPr lang="it-IT" sz="4400" b="0" kern="0" baseline="0">
              <a:solidFill>
                <a:srgbClr val="0B6955"/>
              </a:solidFill>
              <a:latin typeface="DIN Next LT Pro Medium"/>
              <a:cs typeface="DIN Next LT Pro Medium"/>
            </a:endParaRPr>
          </a:p>
          <a:p>
            <a:pPr fontAlgn="auto">
              <a:defRPr/>
            </a:pPr>
            <a:endParaRPr lang="it-IT" sz="4400" b="0" kern="0" baseline="0">
              <a:solidFill>
                <a:srgbClr val="0B6955"/>
              </a:solidFill>
              <a:latin typeface="DIN Next LT Pro Medium"/>
              <a:cs typeface="DIN Next LT Pro Medium"/>
            </a:endParaRPr>
          </a:p>
          <a:p>
            <a:pPr fontAlgn="auto">
              <a:defRPr/>
            </a:pPr>
            <a:endParaRPr lang="it-IT" sz="1100" b="0" kern="0" baseline="0">
              <a:solidFill>
                <a:srgbClr val="0B6955"/>
              </a:solidFill>
              <a:latin typeface="Lora" panose="00000500000000000000" pitchFamily="2" charset="0"/>
              <a:cs typeface="DIN Next LT Pro Medium"/>
            </a:endParaRPr>
          </a:p>
        </p:txBody>
      </p:sp>
      <p:sp>
        <p:nvSpPr>
          <p:cNvPr id="4" name="Shape 1827"/>
          <p:cNvSpPr txBox="1">
            <a:spLocks/>
          </p:cNvSpPr>
          <p:nvPr/>
        </p:nvSpPr>
        <p:spPr>
          <a:xfrm>
            <a:off x="3426254" y="3846614"/>
            <a:ext cx="2888607" cy="453328"/>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latin typeface="Lora" charset="0"/>
              <a:ea typeface="Lora" charset="0"/>
              <a:cs typeface="Lora" charset="0"/>
            </a:endParaRPr>
          </a:p>
        </p:txBody>
      </p:sp>
      <p:sp>
        <p:nvSpPr>
          <p:cNvPr id="8" name="Shape 1831"/>
          <p:cNvSpPr txBox="1">
            <a:spLocks/>
          </p:cNvSpPr>
          <p:nvPr/>
        </p:nvSpPr>
        <p:spPr>
          <a:xfrm>
            <a:off x="662843" y="3852196"/>
            <a:ext cx="2474652" cy="447746"/>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highlight>
                <a:srgbClr val="FFFF00"/>
              </a:highlight>
              <a:latin typeface="Lora" charset="0"/>
              <a:ea typeface="Lora" charset="0"/>
              <a:cs typeface="Lora" charset="0"/>
            </a:endParaRPr>
          </a:p>
        </p:txBody>
      </p:sp>
      <p:sp>
        <p:nvSpPr>
          <p:cNvPr id="10" name="Shape 1833"/>
          <p:cNvSpPr txBox="1">
            <a:spLocks/>
          </p:cNvSpPr>
          <p:nvPr/>
        </p:nvSpPr>
        <p:spPr>
          <a:xfrm>
            <a:off x="3426254" y="2731200"/>
            <a:ext cx="2916754" cy="454568"/>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latin typeface="Lora Regular"/>
              <a:ea typeface="Lora" charset="0"/>
              <a:cs typeface="Lora Regular"/>
            </a:endParaRPr>
          </a:p>
        </p:txBody>
      </p:sp>
      <p:sp>
        <p:nvSpPr>
          <p:cNvPr id="26" name="Shape 4318"/>
          <p:cNvSpPr/>
          <p:nvPr/>
        </p:nvSpPr>
        <p:spPr>
          <a:xfrm>
            <a:off x="7092280" y="2548370"/>
            <a:ext cx="53583" cy="53579"/>
          </a:xfrm>
          <a:prstGeom prst="ellipse">
            <a:avLst/>
          </a:prstGeom>
          <a:solidFill>
            <a:schemeClr val="bg1"/>
          </a:solidFill>
          <a:ln w="12700">
            <a:miter lim="400000"/>
          </a:ln>
        </p:spPr>
        <p:txBody>
          <a:bodyPr lIns="36576" tIns="36576" rIns="36576" bIns="36576" anchor="ctr"/>
          <a:lstStyle/>
          <a:p>
            <a:pPr algn="ctr" defTabSz="43890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a:ea typeface="Arial"/>
              <a:cs typeface="Arial"/>
            </a:endParaRPr>
          </a:p>
        </p:txBody>
      </p:sp>
      <p:pic>
        <p:nvPicPr>
          <p:cNvPr id="37" name="Immagine 36" descr="Immagine che contiene disegnando&#10;&#10;Descrizione generata automaticamente">
            <a:extLst>
              <a:ext uri="{FF2B5EF4-FFF2-40B4-BE49-F238E27FC236}">
                <a16:creationId xmlns="" xmlns:a16="http://schemas.microsoft.com/office/drawing/2014/main" id="{B330331D-7115-4215-85C2-F6FCD3995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
        <p:nvSpPr>
          <p:cNvPr id="38" name="Shape 1831"/>
          <p:cNvSpPr txBox="1">
            <a:spLocks/>
          </p:cNvSpPr>
          <p:nvPr/>
        </p:nvSpPr>
        <p:spPr>
          <a:xfrm>
            <a:off x="3419872" y="2787774"/>
            <a:ext cx="2474652" cy="447746"/>
          </a:xfrm>
          <a:prstGeom prst="rect">
            <a:avLst/>
          </a:prstGeom>
          <a:ln w="12700">
            <a:miter lim="400000"/>
          </a:ln>
        </p:spPr>
        <p:txBody>
          <a:bodyPr lIns="19048" tIns="19048" rIns="19048" bIns="19048"/>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fontAlgn="auto">
              <a:lnSpc>
                <a:spcPct val="100000"/>
              </a:lnSpc>
              <a:defRPr/>
            </a:pPr>
            <a:endParaRPr lang="it-IT" sz="700" kern="0">
              <a:highlight>
                <a:srgbClr val="FFFF00"/>
              </a:highlight>
              <a:latin typeface="Lora" charset="0"/>
              <a:ea typeface="Lora" charset="0"/>
              <a:cs typeface="Lora" charset="0"/>
            </a:endParaRPr>
          </a:p>
        </p:txBody>
      </p:sp>
      <p:sp>
        <p:nvSpPr>
          <p:cNvPr id="12" name="Rettangolo 11"/>
          <p:cNvSpPr/>
          <p:nvPr/>
        </p:nvSpPr>
        <p:spPr>
          <a:xfrm>
            <a:off x="451866" y="2836084"/>
            <a:ext cx="3744416" cy="1754327"/>
          </a:xfrm>
          <a:prstGeom prst="rect">
            <a:avLst/>
          </a:prstGeom>
        </p:spPr>
        <p:txBody>
          <a:bodyPr wrap="square">
            <a:spAutoFit/>
          </a:bodyPr>
          <a:lstStyle/>
          <a:p>
            <a:pPr fontAlgn="auto">
              <a:lnSpc>
                <a:spcPct val="100000"/>
              </a:lnSpc>
              <a:defRPr/>
            </a:pPr>
            <a:r>
              <a:rPr lang="it-IT" sz="1200" kern="0" dirty="0">
                <a:solidFill>
                  <a:schemeClr val="tx1">
                    <a:lumMod val="75000"/>
                    <a:lumOff val="25000"/>
                  </a:schemeClr>
                </a:solidFill>
                <a:latin typeface="Lora" panose="00000500000000000000" pitchFamily="2" charset="0"/>
                <a:cs typeface="DIN Next LT Pro Medium"/>
              </a:rPr>
              <a:t>I cittadini potranno concorrere alla vincita dei premi accumulando punti partecipando al concorso online che consisterà nel compiere varie attività suddivise per livelli. Una volta iscritta la propria azione green verranno sbloccati i vari livelli fino al raggiungimento di </a:t>
            </a:r>
            <a:r>
              <a:rPr lang="it-IT" sz="1200" b="1" kern="0" dirty="0">
                <a:solidFill>
                  <a:schemeClr val="tx1">
                    <a:lumMod val="75000"/>
                    <a:lumOff val="25000"/>
                  </a:schemeClr>
                </a:solidFill>
                <a:latin typeface="Lora" panose="00000500000000000000" pitchFamily="2" charset="0"/>
                <a:cs typeface="DIN Next LT Pro Medium"/>
              </a:rPr>
              <a:t>3 goccioline</a:t>
            </a:r>
            <a:r>
              <a:rPr lang="it-IT" sz="1200" kern="0" dirty="0">
                <a:solidFill>
                  <a:schemeClr val="tx1">
                    <a:lumMod val="75000"/>
                    <a:lumOff val="25000"/>
                  </a:schemeClr>
                </a:solidFill>
                <a:latin typeface="Lora" panose="00000500000000000000" pitchFamily="2" charset="0"/>
                <a:cs typeface="DIN Next LT Pro Medium"/>
              </a:rPr>
              <a:t>. La vincita sarà ad </a:t>
            </a:r>
            <a:r>
              <a:rPr lang="it-IT" sz="1200" b="1" kern="0" dirty="0">
                <a:solidFill>
                  <a:schemeClr val="tx1">
                    <a:lumMod val="75000"/>
                    <a:lumOff val="25000"/>
                  </a:schemeClr>
                </a:solidFill>
                <a:latin typeface="Lora" panose="00000500000000000000" pitchFamily="2" charset="0"/>
                <a:cs typeface="DIN Next LT Pro Medium"/>
              </a:rPr>
              <a:t>estrazione</a:t>
            </a:r>
            <a:r>
              <a:rPr lang="it-IT" sz="1200" kern="0" dirty="0">
                <a:solidFill>
                  <a:schemeClr val="tx1">
                    <a:lumMod val="75000"/>
                    <a:lumOff val="25000"/>
                  </a:schemeClr>
                </a:solidFill>
                <a:latin typeface="Lora" panose="00000500000000000000" pitchFamily="2" charset="0"/>
                <a:cs typeface="DIN Next LT Pro Medium"/>
              </a:rPr>
              <a:t>, ma più punti saranno stati accumulati e più sarà la probabilità di essere estratti. </a:t>
            </a:r>
            <a:endParaRPr lang="it-IT" sz="1200" kern="0" dirty="0">
              <a:solidFill>
                <a:schemeClr val="tx1">
                  <a:lumMod val="75000"/>
                  <a:lumOff val="25000"/>
                </a:schemeClr>
              </a:solidFill>
              <a:latin typeface="DIN Next LT Pro Medium"/>
              <a:cs typeface="DIN Next LT Pro Medium"/>
            </a:endParaRPr>
          </a:p>
        </p:txBody>
      </p:sp>
      <p:pic>
        <p:nvPicPr>
          <p:cNvPr id="15" name="Immagine 14" descr="Schermata 2020-06-23 alle 18.51.5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80" y="2427734"/>
            <a:ext cx="3271192" cy="2081139"/>
          </a:xfrm>
          <a:prstGeom prst="rect">
            <a:avLst/>
          </a:prstGeom>
        </p:spPr>
      </p:pic>
      <p:pic>
        <p:nvPicPr>
          <p:cNvPr id="24" name="Immagine 23" descr="Schermata 2020-06-23 alle 18.49.37.png"/>
          <p:cNvPicPr>
            <a:picLocks noChangeAspect="1"/>
          </p:cNvPicPr>
          <p:nvPr/>
        </p:nvPicPr>
        <p:blipFill rotWithShape="1">
          <a:blip r:embed="rId4" cstate="email">
            <a:extLst>
              <a:ext uri="{28A0092B-C50C-407E-A947-70E740481C1C}">
                <a14:useLocalDpi xmlns:a14="http://schemas.microsoft.com/office/drawing/2010/main"/>
              </a:ext>
            </a:extLst>
          </a:blip>
          <a:srcRect r="1815"/>
          <a:stretch/>
        </p:blipFill>
        <p:spPr>
          <a:xfrm>
            <a:off x="5292079" y="483518"/>
            <a:ext cx="3252249" cy="1938677"/>
          </a:xfrm>
          <a:prstGeom prst="rect">
            <a:avLst/>
          </a:prstGeom>
        </p:spPr>
      </p:pic>
    </p:spTree>
    <p:extLst>
      <p:ext uri="{BB962C8B-B14F-4D97-AF65-F5344CB8AC3E}">
        <p14:creationId xmlns:p14="http://schemas.microsoft.com/office/powerpoint/2010/main" val="85728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1745"/>
          <p:cNvSpPr txBox="1">
            <a:spLocks/>
          </p:cNvSpPr>
          <p:nvPr/>
        </p:nvSpPr>
        <p:spPr>
          <a:xfrm>
            <a:off x="301925" y="464821"/>
            <a:ext cx="4652829" cy="1150363"/>
          </a:xfrm>
          <a:prstGeom prst="rect">
            <a:avLst/>
          </a:prstGeom>
        </p:spPr>
        <p:txBody>
          <a:bodyPr lIns="35716" tIns="17858" rIns="35716" bIns="17858" anchor="t"/>
          <a:lstStyle>
            <a:lvl1pPr marL="0" marR="0" indent="0"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nSpc>
                <a:spcPct val="70000"/>
              </a:lnSpc>
            </a:pPr>
            <a:r>
              <a:rPr lang="it-IT" sz="4300" kern="0" spc="-126" dirty="0">
                <a:solidFill>
                  <a:srgbClr val="DCDEE0"/>
                </a:solidFill>
                <a:latin typeface="DIN Next LT Pro Medium"/>
                <a:ea typeface="DIN Next LT Pro" charset="0"/>
                <a:cs typeface="DIN Next LT Pro" charset="0"/>
              </a:rPr>
              <a:t>LE FASI</a:t>
            </a:r>
          </a:p>
          <a:p>
            <a:pPr>
              <a:lnSpc>
                <a:spcPct val="70000"/>
              </a:lnSpc>
            </a:pPr>
            <a:r>
              <a:rPr lang="it-IT" sz="4300" kern="0" spc="-126" dirty="0">
                <a:solidFill>
                  <a:srgbClr val="0B6955"/>
                </a:solidFill>
                <a:latin typeface="DIN Next LT Pro Medium" pitchFamily="34" charset="0"/>
                <a:ea typeface="DIN Next LT Pro" charset="0"/>
                <a:cs typeface="DIN Next LT Pro" charset="0"/>
              </a:rPr>
              <a:t>DEL CONCORSO</a:t>
            </a:r>
          </a:p>
          <a:p>
            <a:pPr>
              <a:lnSpc>
                <a:spcPct val="70000"/>
              </a:lnSpc>
            </a:pPr>
            <a:endParaRPr lang="it-IT" sz="4300" kern="0" spc="-126" dirty="0">
              <a:solidFill>
                <a:srgbClr val="DCDEE0">
                  <a:lumMod val="75000"/>
                </a:srgbClr>
              </a:solidFill>
              <a:latin typeface="DIN Next LT Pro Medium" pitchFamily="34" charset="0"/>
              <a:ea typeface="DIN Next LT Pro" charset="0"/>
              <a:cs typeface="DIN Next LT Pro" charset="0"/>
            </a:endParaRPr>
          </a:p>
        </p:txBody>
      </p:sp>
      <p:sp>
        <p:nvSpPr>
          <p:cNvPr id="44" name="Shape 1747"/>
          <p:cNvSpPr txBox="1">
            <a:spLocks/>
          </p:cNvSpPr>
          <p:nvPr/>
        </p:nvSpPr>
        <p:spPr>
          <a:xfrm>
            <a:off x="315036" y="2190253"/>
            <a:ext cx="2143433" cy="358068"/>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800" kern="0" dirty="0">
                <a:latin typeface="DIN Next LT Pro Medium" pitchFamily="34" charset="0"/>
                <a:ea typeface="DIN Next LT Pro" charset="0"/>
                <a:cs typeface="DIN Next LT Pro" charset="0"/>
              </a:rPr>
              <a:t>1.</a:t>
            </a:r>
          </a:p>
        </p:txBody>
      </p:sp>
      <p:cxnSp>
        <p:nvCxnSpPr>
          <p:cNvPr id="45" name="Connettore 1 44"/>
          <p:cNvCxnSpPr/>
          <p:nvPr/>
        </p:nvCxnSpPr>
        <p:spPr>
          <a:xfrm flipV="1">
            <a:off x="1871504" y="2369287"/>
            <a:ext cx="934799" cy="1"/>
          </a:xfrm>
          <a:prstGeom prst="line">
            <a:avLst/>
          </a:prstGeom>
          <a:noFill/>
          <a:ln w="12700" cap="flat">
            <a:solidFill>
              <a:schemeClr val="bg1">
                <a:lumMod val="50000"/>
              </a:schemeClr>
            </a:solidFill>
            <a:prstDash val="sysDash"/>
            <a:miter lim="400000"/>
          </a:ln>
          <a:effectLst/>
          <a:sp3d/>
        </p:spPr>
      </p:cxnSp>
      <p:sp>
        <p:nvSpPr>
          <p:cNvPr id="46" name="Rettangolo 45"/>
          <p:cNvSpPr/>
          <p:nvPr/>
        </p:nvSpPr>
        <p:spPr>
          <a:xfrm>
            <a:off x="590142" y="2873436"/>
            <a:ext cx="1539502" cy="1913490"/>
          </a:xfrm>
          <a:prstGeom prst="rect">
            <a:avLst/>
          </a:prstGeom>
        </p:spPr>
        <p:txBody>
          <a:bodyPr wrap="square" lIns="35705" tIns="17852" rIns="35705" bIns="17852">
            <a:spAutoFit/>
          </a:bodyPr>
          <a:lstStyle/>
          <a:p>
            <a:pPr algn="ctr" defTabSz="309438" hangingPunct="0"/>
            <a:r>
              <a:rPr lang="it-IT" sz="1100" b="1" kern="0" dirty="0">
                <a:solidFill>
                  <a:srgbClr val="53585F"/>
                </a:solidFill>
                <a:latin typeface="Lora" charset="0"/>
                <a:ea typeface="Lora" charset="0"/>
                <a:cs typeface="Lora" charset="0"/>
                <a:sym typeface="Helvetica"/>
              </a:rPr>
              <a:t>AZIONE GREEN</a:t>
            </a:r>
          </a:p>
          <a:p>
            <a:pPr algn="ctr" defTabSz="309438" hangingPunct="0"/>
            <a:endParaRPr lang="it-IT" sz="600" b="1" kern="0" dirty="0">
              <a:solidFill>
                <a:srgbClr val="53585F"/>
              </a:solidFill>
              <a:latin typeface="Lora" charset="0"/>
              <a:ea typeface="Lora" charset="0"/>
              <a:cs typeface="Lora" charset="0"/>
              <a:sym typeface="Helvetica"/>
            </a:endParaRPr>
          </a:p>
          <a:p>
            <a:pPr algn="ctr" defTabSz="309438" hangingPunct="0"/>
            <a:r>
              <a:rPr lang="it-IT" sz="900" kern="0" dirty="0">
                <a:solidFill>
                  <a:srgbClr val="53585F"/>
                </a:solidFill>
                <a:latin typeface="Lora" charset="0"/>
                <a:ea typeface="Lora" charset="0"/>
                <a:cs typeface="Lora" charset="0"/>
                <a:sym typeface="Helvetica"/>
              </a:rPr>
              <a:t>Il primo livello del concorso consisterà nel </a:t>
            </a:r>
            <a:r>
              <a:rPr lang="it-IT" sz="900" b="1" kern="0" dirty="0">
                <a:solidFill>
                  <a:srgbClr val="53585F"/>
                </a:solidFill>
                <a:latin typeface="Lora" charset="0"/>
                <a:ea typeface="Lora" charset="0"/>
                <a:cs typeface="Lora" charset="0"/>
                <a:sym typeface="Helvetica"/>
              </a:rPr>
              <a:t>registrarsi </a:t>
            </a:r>
            <a:r>
              <a:rPr lang="it-IT" sz="900" kern="0" dirty="0">
                <a:solidFill>
                  <a:srgbClr val="53585F"/>
                </a:solidFill>
                <a:latin typeface="Lora" charset="0"/>
                <a:ea typeface="Lora" charset="0"/>
                <a:cs typeface="Lora" charset="0"/>
                <a:sym typeface="Helvetica"/>
              </a:rPr>
              <a:t>come utente e caricare la testimonianza (fotografica e scritta) di </a:t>
            </a:r>
            <a:r>
              <a:rPr lang="it-IT" sz="900" b="1" kern="0" dirty="0">
                <a:solidFill>
                  <a:srgbClr val="53585F"/>
                </a:solidFill>
                <a:latin typeface="Lora" charset="0"/>
                <a:ea typeface="Lora" charset="0"/>
                <a:cs typeface="Lora" charset="0"/>
                <a:sym typeface="Helvetica"/>
              </a:rPr>
              <a:t>un’azione green </a:t>
            </a:r>
            <a:r>
              <a:rPr lang="it-IT" sz="900" kern="0" dirty="0">
                <a:solidFill>
                  <a:srgbClr val="53585F"/>
                </a:solidFill>
                <a:latin typeface="Lora" charset="0"/>
                <a:ea typeface="Lora" charset="0"/>
                <a:cs typeface="Lora" charset="0"/>
                <a:sym typeface="Helvetica"/>
              </a:rPr>
              <a:t>che l’utente compie abitualmente.</a:t>
            </a:r>
          </a:p>
          <a:p>
            <a:pPr algn="ctr" defTabSz="309438" hangingPunct="0"/>
            <a:endParaRPr lang="it-IT" sz="1100" b="1" kern="0" dirty="0">
              <a:solidFill>
                <a:srgbClr val="53585F"/>
              </a:solidFill>
              <a:latin typeface="Lora" charset="0"/>
              <a:ea typeface="Lora" charset="0"/>
              <a:cs typeface="Lora" charset="0"/>
              <a:sym typeface="Helvetica"/>
            </a:endParaRPr>
          </a:p>
          <a:p>
            <a:pPr algn="ctr" defTabSz="309438" hangingPunct="0"/>
            <a:endParaRPr lang="it-IT" sz="1100" kern="0" dirty="0">
              <a:solidFill>
                <a:srgbClr val="53585F"/>
              </a:solidFill>
              <a:latin typeface="Lora" charset="0"/>
              <a:ea typeface="Lora" charset="0"/>
              <a:cs typeface="Lora" charset="0"/>
              <a:sym typeface="Helvetica"/>
            </a:endParaRPr>
          </a:p>
          <a:p>
            <a:pPr algn="ctr" defTabSz="309438" hangingPunct="0"/>
            <a:endParaRPr lang="it-IT" sz="1100" b="1" kern="0" dirty="0">
              <a:solidFill>
                <a:srgbClr val="53585F"/>
              </a:solidFill>
              <a:latin typeface="Lora" charset="0"/>
              <a:ea typeface="Lora" charset="0"/>
              <a:cs typeface="Lora" charset="0"/>
              <a:sym typeface="Helvetica"/>
            </a:endParaRPr>
          </a:p>
        </p:txBody>
      </p:sp>
      <p:sp>
        <p:nvSpPr>
          <p:cNvPr id="47" name="Shape 1747"/>
          <p:cNvSpPr txBox="1">
            <a:spLocks/>
          </p:cNvSpPr>
          <p:nvPr/>
        </p:nvSpPr>
        <p:spPr>
          <a:xfrm>
            <a:off x="2207054" y="2190253"/>
            <a:ext cx="2143433" cy="358068"/>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800" kern="0" dirty="0">
                <a:latin typeface="DIN Next LT Pro Medium" pitchFamily="34" charset="0"/>
                <a:ea typeface="DIN Next LT Pro" charset="0"/>
                <a:cs typeface="DIN Next LT Pro" charset="0"/>
              </a:rPr>
              <a:t>2.</a:t>
            </a:r>
          </a:p>
        </p:txBody>
      </p:sp>
      <p:sp>
        <p:nvSpPr>
          <p:cNvPr id="49" name="Rettangolo 48"/>
          <p:cNvSpPr/>
          <p:nvPr/>
        </p:nvSpPr>
        <p:spPr>
          <a:xfrm>
            <a:off x="4195141" y="2911385"/>
            <a:ext cx="1872151" cy="1759602"/>
          </a:xfrm>
          <a:prstGeom prst="rect">
            <a:avLst/>
          </a:prstGeom>
        </p:spPr>
        <p:txBody>
          <a:bodyPr wrap="square" lIns="35705" tIns="17852" rIns="35705" bIns="17852">
            <a:spAutoFit/>
          </a:bodyPr>
          <a:lstStyle/>
          <a:p>
            <a:pPr algn="ctr" defTabSz="309438" hangingPunct="0"/>
            <a:r>
              <a:rPr lang="it-IT" sz="1100" b="1" kern="0" dirty="0">
                <a:solidFill>
                  <a:srgbClr val="53585F"/>
                </a:solidFill>
                <a:latin typeface="Lora" charset="0"/>
                <a:ea typeface="Lora" charset="0"/>
                <a:cs typeface="Lora" charset="0"/>
                <a:sym typeface="Helvetica"/>
              </a:rPr>
              <a:t>COINVOLGIMENTO DELLA COMUNITA´</a:t>
            </a:r>
          </a:p>
          <a:p>
            <a:pPr algn="ctr" defTabSz="309438" hangingPunct="0"/>
            <a:r>
              <a:rPr lang="it-IT" sz="900" kern="0" dirty="0">
                <a:solidFill>
                  <a:srgbClr val="53585F"/>
                </a:solidFill>
                <a:latin typeface="Lora" charset="0"/>
                <a:ea typeface="Lora" charset="0"/>
                <a:cs typeface="Lora" charset="0"/>
                <a:sym typeface="Helvetica"/>
              </a:rPr>
              <a:t>Considerato  che lo scopo della campagna è quello di promuovere  buone pratiche sostenibili nella quotidianità dei cittadini, ai partecipanti come ultimo livello del concorso (3° gocciolina) verrà richiesto di </a:t>
            </a:r>
            <a:r>
              <a:rPr lang="it-IT" sz="900" b="1" kern="0" dirty="0">
                <a:solidFill>
                  <a:srgbClr val="53585F"/>
                </a:solidFill>
                <a:latin typeface="Lora" charset="0"/>
                <a:ea typeface="Lora" charset="0"/>
                <a:cs typeface="Lora" charset="0"/>
                <a:sym typeface="Helvetica"/>
              </a:rPr>
              <a:t>coinvolgere la propria comunità</a:t>
            </a:r>
            <a:r>
              <a:rPr lang="it-IT" sz="900" kern="0" dirty="0">
                <a:solidFill>
                  <a:srgbClr val="53585F"/>
                </a:solidFill>
                <a:latin typeface="Lora" charset="0"/>
                <a:ea typeface="Lora" charset="0"/>
                <a:cs typeface="Lora" charset="0"/>
                <a:sym typeface="Helvetica"/>
              </a:rPr>
              <a:t> e testimoniare  le azioni green svolte dai propri congiunti (amici</a:t>
            </a:r>
            <a:r>
              <a:rPr lang="it-IT" sz="900" kern="0">
                <a:solidFill>
                  <a:srgbClr val="53585F"/>
                </a:solidFill>
                <a:latin typeface="Lora" charset="0"/>
                <a:ea typeface="Lora" charset="0"/>
                <a:cs typeface="Lora" charset="0"/>
                <a:sym typeface="Helvetica"/>
              </a:rPr>
              <a:t>, parenti).</a:t>
            </a:r>
            <a:endParaRPr lang="it-IT" sz="900" kern="0" dirty="0">
              <a:solidFill>
                <a:srgbClr val="53585F"/>
              </a:solidFill>
              <a:latin typeface="Lora" charset="0"/>
              <a:ea typeface="Lora" charset="0"/>
              <a:cs typeface="Lora" charset="0"/>
              <a:sym typeface="Helvetica"/>
            </a:endParaRPr>
          </a:p>
        </p:txBody>
      </p:sp>
      <p:sp>
        <p:nvSpPr>
          <p:cNvPr id="50" name="Rettangolo 49"/>
          <p:cNvSpPr/>
          <p:nvPr/>
        </p:nvSpPr>
        <p:spPr>
          <a:xfrm>
            <a:off x="5110480" y="573448"/>
            <a:ext cx="3523699" cy="1027975"/>
          </a:xfrm>
          <a:prstGeom prst="rect">
            <a:avLst/>
          </a:prstGeom>
          <a:ln w="12700">
            <a:miter lim="400000"/>
          </a:ln>
        </p:spPr>
        <p:txBody>
          <a:bodyPr lIns="19042" tIns="19042" rIns="19042" bIns="19042"/>
          <a:lstStyle/>
          <a:p>
            <a:pPr defTabSz="309438" hangingPunct="0"/>
            <a:r>
              <a:rPr lang="it-IT" sz="1200" kern="0" dirty="0">
                <a:solidFill>
                  <a:srgbClr val="53585F"/>
                </a:solidFill>
                <a:latin typeface="Lora" charset="0"/>
                <a:ea typeface="Lora" charset="0"/>
                <a:cs typeface="Lora" charset="0"/>
                <a:sym typeface="Helvetica"/>
              </a:rPr>
              <a:t>I vari livelli verranno sbloccati al raggiungimento degli obiettivi preposti. Condizione fondamentale per partecipare al concorso sarà compiere la prima azione ovvero registrarsi e caricare una testimonianza delle proprie azioni green.</a:t>
            </a:r>
          </a:p>
        </p:txBody>
      </p:sp>
      <p:sp>
        <p:nvSpPr>
          <p:cNvPr id="53" name="Shape 1747"/>
          <p:cNvSpPr txBox="1">
            <a:spLocks/>
          </p:cNvSpPr>
          <p:nvPr/>
        </p:nvSpPr>
        <p:spPr>
          <a:xfrm>
            <a:off x="4048671" y="2190253"/>
            <a:ext cx="2143433" cy="358068"/>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800" kern="0" dirty="0">
                <a:latin typeface="DIN Next LT Pro Medium" pitchFamily="34" charset="0"/>
                <a:ea typeface="DIN Next LT Pro" charset="0"/>
                <a:cs typeface="DIN Next LT Pro" charset="0"/>
              </a:rPr>
              <a:t>3.</a:t>
            </a:r>
          </a:p>
        </p:txBody>
      </p:sp>
      <p:sp>
        <p:nvSpPr>
          <p:cNvPr id="56" name="Rettangolo 55"/>
          <p:cNvSpPr/>
          <p:nvPr/>
        </p:nvSpPr>
        <p:spPr>
          <a:xfrm>
            <a:off x="6145178" y="2892082"/>
            <a:ext cx="1873061" cy="1821157"/>
          </a:xfrm>
          <a:prstGeom prst="rect">
            <a:avLst/>
          </a:prstGeom>
        </p:spPr>
        <p:txBody>
          <a:bodyPr wrap="square" lIns="35705" tIns="17852" rIns="35705" bIns="17852">
            <a:spAutoFit/>
          </a:bodyPr>
          <a:lstStyle/>
          <a:p>
            <a:pPr algn="ctr" defTabSz="309438" hangingPunct="0"/>
            <a:r>
              <a:rPr lang="it-IT" sz="1100" b="1" kern="0" dirty="0">
                <a:solidFill>
                  <a:srgbClr val="53585F"/>
                </a:solidFill>
                <a:latin typeface="Lora" charset="0"/>
                <a:ea typeface="Lora" charset="0"/>
                <a:cs typeface="Lora" charset="0"/>
                <a:sym typeface="Helvetica"/>
              </a:rPr>
              <a:t>CHE GREENER SEI?</a:t>
            </a:r>
          </a:p>
          <a:p>
            <a:pPr algn="ctr" defTabSz="309438" hangingPunct="0"/>
            <a:endParaRPr lang="it-IT" sz="600" b="1" kern="0" dirty="0">
              <a:solidFill>
                <a:srgbClr val="53585F"/>
              </a:solidFill>
              <a:latin typeface="Lora" charset="0"/>
              <a:ea typeface="Lora" charset="0"/>
              <a:cs typeface="Lora" charset="0"/>
              <a:sym typeface="Helvetica"/>
            </a:endParaRPr>
          </a:p>
          <a:p>
            <a:pPr algn="ctr" defTabSz="309438" hangingPunct="0"/>
            <a:r>
              <a:rPr lang="it-IT" sz="900" kern="0" dirty="0">
                <a:solidFill>
                  <a:srgbClr val="53585F"/>
                </a:solidFill>
                <a:latin typeface="Lora" charset="0"/>
                <a:ea typeface="Lora" charset="0"/>
                <a:cs typeface="Lora" charset="0"/>
                <a:sym typeface="Helvetica"/>
              </a:rPr>
              <a:t>Questa ultima attività non </a:t>
            </a:r>
            <a:r>
              <a:rPr lang="it-IT" sz="900" kern="0" dirty="0" err="1">
                <a:solidFill>
                  <a:srgbClr val="53585F"/>
                </a:solidFill>
                <a:latin typeface="Lora" charset="0"/>
                <a:ea typeface="Lora" charset="0"/>
                <a:cs typeface="Lora" charset="0"/>
                <a:sym typeface="Helvetica"/>
              </a:rPr>
              <a:t>prevederà</a:t>
            </a:r>
            <a:r>
              <a:rPr lang="it-IT" sz="900" kern="0" dirty="0">
                <a:solidFill>
                  <a:srgbClr val="53585F"/>
                </a:solidFill>
                <a:latin typeface="Lora" charset="0"/>
                <a:ea typeface="Lora" charset="0"/>
                <a:cs typeface="Lora" charset="0"/>
                <a:sym typeface="Helvetica"/>
              </a:rPr>
              <a:t> l’acquisizione di ulteriori goccioline ma sarà un’ultima attività ludica promossa con l’obiettivo di rendere virale la partecipazione degli utenti. Verrà proposto un </a:t>
            </a:r>
            <a:r>
              <a:rPr lang="it-IT" sz="900" b="1" kern="0" dirty="0">
                <a:solidFill>
                  <a:srgbClr val="53585F"/>
                </a:solidFill>
                <a:latin typeface="Lora" charset="0"/>
                <a:ea typeface="Lora" charset="0"/>
                <a:cs typeface="Lora" charset="0"/>
                <a:sym typeface="Helvetica"/>
              </a:rPr>
              <a:t>test della personalità </a:t>
            </a:r>
            <a:r>
              <a:rPr lang="it-IT" sz="900" kern="0" dirty="0">
                <a:solidFill>
                  <a:srgbClr val="53585F"/>
                </a:solidFill>
                <a:latin typeface="Lora" charset="0"/>
                <a:ea typeface="Lora" charset="0"/>
                <a:cs typeface="Lora" charset="0"/>
                <a:sym typeface="Helvetica"/>
              </a:rPr>
              <a:t>che porterà a diversi “profili” che rispecchieranno le tendenze dello </a:t>
            </a:r>
            <a:r>
              <a:rPr lang="it-IT" sz="900" kern="0" dirty="0" err="1">
                <a:solidFill>
                  <a:srgbClr val="53585F"/>
                </a:solidFill>
                <a:latin typeface="Lora" charset="0"/>
                <a:ea typeface="Lora" charset="0"/>
                <a:cs typeface="Lora" charset="0"/>
                <a:sym typeface="Helvetica"/>
              </a:rPr>
              <a:t>lifestyle</a:t>
            </a:r>
            <a:r>
              <a:rPr lang="it-IT" sz="900" kern="0" dirty="0">
                <a:solidFill>
                  <a:srgbClr val="53585F"/>
                </a:solidFill>
                <a:latin typeface="Lora" charset="0"/>
                <a:ea typeface="Lora" charset="0"/>
                <a:cs typeface="Lora" charset="0"/>
                <a:sym typeface="Helvetica"/>
              </a:rPr>
              <a:t> dei cittadini.</a:t>
            </a:r>
          </a:p>
        </p:txBody>
      </p:sp>
      <p:sp>
        <p:nvSpPr>
          <p:cNvPr id="64" name="Shape 1747"/>
          <p:cNvSpPr txBox="1">
            <a:spLocks/>
          </p:cNvSpPr>
          <p:nvPr/>
        </p:nvSpPr>
        <p:spPr>
          <a:xfrm>
            <a:off x="5899530" y="2190253"/>
            <a:ext cx="2143433" cy="358068"/>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800" kern="0" dirty="0">
                <a:latin typeface="DIN Next LT Pro Medium" pitchFamily="34" charset="0"/>
                <a:ea typeface="DIN Next LT Pro" charset="0"/>
                <a:cs typeface="DIN Next LT Pro" charset="0"/>
              </a:rPr>
              <a:t>4.</a:t>
            </a:r>
          </a:p>
        </p:txBody>
      </p:sp>
      <p:sp>
        <p:nvSpPr>
          <p:cNvPr id="33" name="Shape 667"/>
          <p:cNvSpPr/>
          <p:nvPr/>
        </p:nvSpPr>
        <p:spPr>
          <a:xfrm>
            <a:off x="949033" y="1901235"/>
            <a:ext cx="906793" cy="936104"/>
          </a:xfrm>
          <a:prstGeom prst="ellipse">
            <a:avLst/>
          </a:prstGeom>
          <a:ln w="12700">
            <a:solidFill>
              <a:srgbClr val="DCDEE0"/>
            </a:solidFill>
            <a:miter lim="400000"/>
          </a:ln>
        </p:spPr>
        <p:txBody>
          <a:bodyPr lIns="19048" tIns="19048" rIns="19048" bIns="19048" anchor="ctr"/>
          <a:lstStyle/>
          <a:p>
            <a:pPr defTabSz="309536"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34" name="Shape 667"/>
          <p:cNvSpPr/>
          <p:nvPr/>
        </p:nvSpPr>
        <p:spPr>
          <a:xfrm>
            <a:off x="2811502" y="1901235"/>
            <a:ext cx="906793" cy="936104"/>
          </a:xfrm>
          <a:prstGeom prst="ellipse">
            <a:avLst/>
          </a:prstGeom>
          <a:ln w="12700">
            <a:solidFill>
              <a:srgbClr val="DCDEE0"/>
            </a:solidFill>
            <a:miter lim="400000"/>
          </a:ln>
        </p:spPr>
        <p:txBody>
          <a:bodyPr lIns="19048" tIns="19048" rIns="19048" bIns="19048" anchor="ctr"/>
          <a:lstStyle/>
          <a:p>
            <a:pPr defTabSz="309536"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35" name="Shape 667"/>
          <p:cNvSpPr/>
          <p:nvPr/>
        </p:nvSpPr>
        <p:spPr>
          <a:xfrm>
            <a:off x="4656564" y="1901235"/>
            <a:ext cx="906793" cy="936104"/>
          </a:xfrm>
          <a:prstGeom prst="ellipse">
            <a:avLst/>
          </a:prstGeom>
          <a:ln w="12700">
            <a:solidFill>
              <a:srgbClr val="DCDEE0"/>
            </a:solidFill>
            <a:miter lim="400000"/>
          </a:ln>
        </p:spPr>
        <p:txBody>
          <a:bodyPr lIns="19048" tIns="19048" rIns="19048" bIns="19048" anchor="ctr"/>
          <a:lstStyle/>
          <a:p>
            <a:pPr defTabSz="309536"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sp>
        <p:nvSpPr>
          <p:cNvPr id="36" name="Shape 667"/>
          <p:cNvSpPr/>
          <p:nvPr/>
        </p:nvSpPr>
        <p:spPr>
          <a:xfrm>
            <a:off x="6517850" y="1901235"/>
            <a:ext cx="906793" cy="936104"/>
          </a:xfrm>
          <a:prstGeom prst="ellipse">
            <a:avLst/>
          </a:prstGeom>
          <a:ln w="12700">
            <a:solidFill>
              <a:srgbClr val="DCDEE0"/>
            </a:solidFill>
            <a:miter lim="400000"/>
          </a:ln>
        </p:spPr>
        <p:txBody>
          <a:bodyPr lIns="19048" tIns="19048" rIns="19048" bIns="19048" anchor="ctr"/>
          <a:lstStyle/>
          <a:p>
            <a:pPr defTabSz="309536" hangingPunct="0">
              <a:defRPr sz="3200" b="1">
                <a:solidFill>
                  <a:srgbClr val="FFFFFF"/>
                </a:solidFill>
                <a:latin typeface="+mn-lt"/>
                <a:ea typeface="+mn-ea"/>
                <a:cs typeface="+mn-cs"/>
                <a:sym typeface="Helvetica"/>
              </a:defRPr>
            </a:pPr>
            <a:endParaRPr sz="1200" b="1" kern="0">
              <a:solidFill>
                <a:srgbClr val="FFFFFF"/>
              </a:solidFill>
              <a:latin typeface="Arial"/>
              <a:ea typeface="Arial"/>
              <a:cs typeface="Arial"/>
              <a:sym typeface="Helvetica"/>
            </a:endParaRPr>
          </a:p>
        </p:txBody>
      </p:sp>
      <p:pic>
        <p:nvPicPr>
          <p:cNvPr id="32" name="Immagine 31" descr="Immagine che contiene disegnando&#10;&#10;Descrizione generata automaticamente">
            <a:extLst>
              <a:ext uri="{FF2B5EF4-FFF2-40B4-BE49-F238E27FC236}">
                <a16:creationId xmlns="" xmlns:a16="http://schemas.microsoft.com/office/drawing/2014/main" id="{103B7718-7699-4D2F-83BF-A4B4F222C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
        <p:nvSpPr>
          <p:cNvPr id="24" name="Rettangolo 23"/>
          <p:cNvSpPr/>
          <p:nvPr/>
        </p:nvSpPr>
        <p:spPr>
          <a:xfrm>
            <a:off x="2672423" y="2864630"/>
            <a:ext cx="1183632" cy="1467214"/>
          </a:xfrm>
          <a:prstGeom prst="rect">
            <a:avLst/>
          </a:prstGeom>
        </p:spPr>
        <p:txBody>
          <a:bodyPr wrap="square" lIns="35705" tIns="17852" rIns="35705" bIns="17852">
            <a:spAutoFit/>
          </a:bodyPr>
          <a:lstStyle/>
          <a:p>
            <a:pPr algn="ctr" defTabSz="309438" hangingPunct="0"/>
            <a:r>
              <a:rPr lang="it-IT" sz="1100" b="1" kern="0" dirty="0">
                <a:solidFill>
                  <a:srgbClr val="53585F"/>
                </a:solidFill>
                <a:latin typeface="Lora" charset="0"/>
                <a:ea typeface="Lora" charset="0"/>
                <a:cs typeface="Lora" charset="0"/>
                <a:sym typeface="Helvetica"/>
              </a:rPr>
              <a:t>GREEN QUIZ</a:t>
            </a:r>
          </a:p>
          <a:p>
            <a:pPr algn="ctr" defTabSz="309438" hangingPunct="0"/>
            <a:endParaRPr lang="it-IT" sz="600" b="1" kern="0" dirty="0">
              <a:solidFill>
                <a:srgbClr val="53585F"/>
              </a:solidFill>
              <a:latin typeface="Lora" charset="0"/>
              <a:ea typeface="Lora" charset="0"/>
              <a:cs typeface="Lora" charset="0"/>
              <a:sym typeface="Helvetica"/>
            </a:endParaRPr>
          </a:p>
          <a:p>
            <a:pPr algn="ctr" defTabSz="309438" hangingPunct="0"/>
            <a:r>
              <a:rPr lang="it-IT" sz="900" kern="0" dirty="0">
                <a:solidFill>
                  <a:srgbClr val="53585F"/>
                </a:solidFill>
                <a:latin typeface="Lora" charset="0"/>
                <a:ea typeface="Lora" charset="0"/>
                <a:cs typeface="Lora" charset="0"/>
                <a:sym typeface="Helvetica"/>
              </a:rPr>
              <a:t>Il secondo livello del concorso consisterà nel completare un </a:t>
            </a:r>
            <a:r>
              <a:rPr lang="it-IT" sz="900" b="1" kern="0" dirty="0">
                <a:solidFill>
                  <a:srgbClr val="53585F"/>
                </a:solidFill>
                <a:latin typeface="Lora" charset="0"/>
                <a:ea typeface="Lora" charset="0"/>
                <a:cs typeface="Lora" charset="0"/>
                <a:sym typeface="Helvetica"/>
              </a:rPr>
              <a:t>quiz su tematiche legate alla sostenibilità</a:t>
            </a:r>
            <a:r>
              <a:rPr lang="it-IT" sz="900" kern="0" dirty="0">
                <a:solidFill>
                  <a:srgbClr val="53585F"/>
                </a:solidFill>
                <a:latin typeface="Lora" charset="0"/>
                <a:ea typeface="Lora" charset="0"/>
                <a:cs typeface="Lora" charset="0"/>
                <a:sym typeface="Helvetica"/>
              </a:rPr>
              <a:t>.</a:t>
            </a:r>
            <a:endParaRPr lang="it-IT" sz="1100" b="1" kern="0" dirty="0">
              <a:solidFill>
                <a:srgbClr val="53585F"/>
              </a:solidFill>
              <a:latin typeface="Lora" charset="0"/>
              <a:ea typeface="Lora" charset="0"/>
              <a:cs typeface="Lora" charset="0"/>
              <a:sym typeface="Helvetica"/>
            </a:endParaRPr>
          </a:p>
          <a:p>
            <a:pPr algn="ctr" defTabSz="309438" hangingPunct="0"/>
            <a:endParaRPr lang="it-IT" sz="1100" kern="0" dirty="0">
              <a:solidFill>
                <a:srgbClr val="53585F"/>
              </a:solidFill>
              <a:latin typeface="Lora" charset="0"/>
              <a:ea typeface="Lora" charset="0"/>
              <a:cs typeface="Lora" charset="0"/>
              <a:sym typeface="Helvetica"/>
            </a:endParaRPr>
          </a:p>
          <a:p>
            <a:pPr algn="ctr" defTabSz="309438" hangingPunct="0"/>
            <a:endParaRPr lang="it-IT" sz="1100" b="1" kern="0" dirty="0">
              <a:solidFill>
                <a:srgbClr val="53585F"/>
              </a:solidFill>
              <a:latin typeface="Lora" charset="0"/>
              <a:ea typeface="Lora" charset="0"/>
              <a:cs typeface="Lora" charset="0"/>
              <a:sym typeface="Helvetica"/>
            </a:endParaRPr>
          </a:p>
        </p:txBody>
      </p:sp>
      <p:cxnSp>
        <p:nvCxnSpPr>
          <p:cNvPr id="22" name="Connettore 1 21"/>
          <p:cNvCxnSpPr/>
          <p:nvPr/>
        </p:nvCxnSpPr>
        <p:spPr>
          <a:xfrm flipV="1">
            <a:off x="3717092" y="2369287"/>
            <a:ext cx="934799" cy="1"/>
          </a:xfrm>
          <a:prstGeom prst="line">
            <a:avLst/>
          </a:prstGeom>
          <a:noFill/>
          <a:ln w="12700" cap="flat">
            <a:solidFill>
              <a:schemeClr val="bg1">
                <a:lumMod val="50000"/>
              </a:schemeClr>
            </a:solidFill>
            <a:prstDash val="sysDash"/>
            <a:miter lim="400000"/>
          </a:ln>
          <a:effectLst/>
          <a:sp3d/>
        </p:spPr>
      </p:cxnSp>
      <p:cxnSp>
        <p:nvCxnSpPr>
          <p:cNvPr id="23" name="Connettore 1 22"/>
          <p:cNvCxnSpPr/>
          <p:nvPr/>
        </p:nvCxnSpPr>
        <p:spPr>
          <a:xfrm flipV="1">
            <a:off x="5551928" y="2369287"/>
            <a:ext cx="934799" cy="1"/>
          </a:xfrm>
          <a:prstGeom prst="line">
            <a:avLst/>
          </a:prstGeom>
          <a:noFill/>
          <a:ln w="12700" cap="flat">
            <a:solidFill>
              <a:schemeClr val="bg1">
                <a:lumMod val="50000"/>
              </a:schemeClr>
            </a:solidFill>
            <a:prstDash val="sysDash"/>
            <a:miter lim="400000"/>
          </a:ln>
          <a:effectLst/>
          <a:sp3d/>
        </p:spPr>
      </p:cxnSp>
    </p:spTree>
    <p:extLst>
      <p:ext uri="{BB962C8B-B14F-4D97-AF65-F5344CB8AC3E}">
        <p14:creationId xmlns:p14="http://schemas.microsoft.com/office/powerpoint/2010/main" val="288292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745"/>
          <p:cNvSpPr txBox="1">
            <a:spLocks/>
          </p:cNvSpPr>
          <p:nvPr/>
        </p:nvSpPr>
        <p:spPr>
          <a:xfrm>
            <a:off x="659580" y="659626"/>
            <a:ext cx="3789958" cy="1668400"/>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lstStyle>
            <a:lvl1pPr marL="0" marR="0" indent="0" algn="l" defTabSz="792211"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defTabSz="309438">
              <a:defRPr/>
            </a:pPr>
            <a:r>
              <a:rPr lang="it-IT" sz="4300" kern="0" spc="-126" baseline="0" dirty="0">
                <a:solidFill>
                  <a:srgbClr val="DCDEE0">
                    <a:lumMod val="75000"/>
                  </a:srgbClr>
                </a:solidFill>
                <a:latin typeface="DIN Next LT Pro Medium" pitchFamily="34" charset="0"/>
                <a:ea typeface="DIN Next LT Pro" charset="0"/>
                <a:cs typeface="DIN Next LT Pro" charset="0"/>
              </a:rPr>
              <a:t>FOCUS ON QUIZ</a:t>
            </a:r>
          </a:p>
          <a:p>
            <a:pPr defTabSz="309438">
              <a:defRPr/>
            </a:pPr>
            <a:r>
              <a:rPr lang="it-IT" sz="4300" kern="0" spc="-126" baseline="0" dirty="0">
                <a:solidFill>
                  <a:srgbClr val="DCDEE0">
                    <a:lumMod val="75000"/>
                  </a:srgbClr>
                </a:solidFill>
                <a:latin typeface="DIN Next LT Pro Medium" pitchFamily="34" charset="0"/>
                <a:ea typeface="DIN Next LT Pro" charset="0"/>
                <a:cs typeface="DIN Next LT Pro" charset="0"/>
              </a:rPr>
              <a:t>LE TEMATICHE</a:t>
            </a:r>
          </a:p>
          <a:p>
            <a:pPr defTabSz="309438">
              <a:defRPr/>
            </a:pPr>
            <a:r>
              <a:rPr lang="it-IT" sz="4300" kern="0" spc="-126" baseline="0" dirty="0">
                <a:solidFill>
                  <a:srgbClr val="0B6955"/>
                </a:solidFill>
                <a:latin typeface="DIN Next LT Pro Medium" pitchFamily="34" charset="0"/>
                <a:ea typeface="DIN Next LT Pro" charset="0"/>
                <a:cs typeface="DIN Next LT Pro" charset="0"/>
              </a:rPr>
              <a:t>SOSTENIBILI</a:t>
            </a:r>
          </a:p>
        </p:txBody>
      </p:sp>
      <p:sp>
        <p:nvSpPr>
          <p:cNvPr id="20" name="Shape 1754"/>
          <p:cNvSpPr txBox="1">
            <a:spLocks/>
          </p:cNvSpPr>
          <p:nvPr/>
        </p:nvSpPr>
        <p:spPr>
          <a:xfrm>
            <a:off x="4762418" y="711718"/>
            <a:ext cx="3082721" cy="1668400"/>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lstStyle>
            <a:lvl1pPr marL="0" marR="0" indent="0"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1pPr>
            <a:lvl2pPr marL="0" marR="0" indent="2193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2pPr>
            <a:lvl3pPr marL="0" marR="0" indent="438762"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3pPr>
            <a:lvl4pPr marL="0" marR="0" indent="65814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4pPr>
            <a:lvl5pPr marL="0" marR="0" indent="87752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Arial"/>
                <a:ea typeface="Arial"/>
                <a:cs typeface="Arial"/>
                <a:sym typeface="Helvetica"/>
              </a:defRPr>
            </a:lvl5pPr>
            <a:lvl6pPr marL="0" marR="0" indent="1096898"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6pPr>
            <a:lvl7pPr marL="0" marR="0" indent="1316281"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7pPr>
            <a:lvl8pPr marL="0" marR="0" indent="1535664"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8pPr>
            <a:lvl9pPr marL="0" marR="0" indent="1755043" algn="l" defTabSz="792211" rtl="0" latinLnBrk="0">
              <a:lnSpc>
                <a:spcPct val="150000"/>
              </a:lnSpc>
              <a:spcBef>
                <a:spcPts val="0"/>
              </a:spcBef>
              <a:spcAft>
                <a:spcPts val="0"/>
              </a:spcAft>
              <a:buClrTx/>
              <a:buSzTx/>
              <a:buFontTx/>
              <a:buNone/>
              <a:tabLst/>
              <a:defRPr sz="1900" b="0" i="0" u="none" strike="noStrike" cap="none" spc="0" baseline="0">
                <a:ln>
                  <a:noFill/>
                </a:ln>
                <a:solidFill>
                  <a:srgbClr val="53585F"/>
                </a:solidFill>
                <a:uFillTx/>
                <a:latin typeface="+mn-lt"/>
                <a:ea typeface="+mn-ea"/>
                <a:cs typeface="+mn-cs"/>
                <a:sym typeface="Helvetica"/>
              </a:defRPr>
            </a:lvl9pPr>
          </a:lstStyle>
          <a:p>
            <a:pPr>
              <a:lnSpc>
                <a:spcPct val="100000"/>
              </a:lnSpc>
            </a:pPr>
            <a:r>
              <a:rPr lang="it-IT" sz="1200" kern="0" dirty="0">
                <a:latin typeface="Lora" charset="0"/>
                <a:ea typeface="Lora" charset="0"/>
                <a:cs typeface="Lora" charset="0"/>
              </a:rPr>
              <a:t>Lo schema del quiz </a:t>
            </a:r>
            <a:r>
              <a:rPr lang="it-IT" sz="1200" kern="0" dirty="0" err="1">
                <a:latin typeface="Lora" charset="0"/>
                <a:ea typeface="Lora" charset="0"/>
                <a:cs typeface="Lora" charset="0"/>
              </a:rPr>
              <a:t>prevederà</a:t>
            </a:r>
            <a:r>
              <a:rPr lang="it-IT" sz="1200" kern="0" dirty="0">
                <a:latin typeface="Lora" charset="0"/>
                <a:ea typeface="Lora" charset="0"/>
                <a:cs typeface="Lora" charset="0"/>
              </a:rPr>
              <a:t>  diverse modalità di risposta diversificate in modo da rendere la partecipazione più dinamica (domande a risposta multipla, frasi da completare e risposte per immagini ad es.)</a:t>
            </a:r>
            <a:endParaRPr lang="it-IT" sz="1200" b="1" kern="0" dirty="0">
              <a:solidFill>
                <a:srgbClr val="0B6955"/>
              </a:solidFill>
              <a:latin typeface="Lora" charset="0"/>
              <a:ea typeface="Lora" charset="0"/>
              <a:cs typeface="Lora" charset="0"/>
            </a:endParaRPr>
          </a:p>
        </p:txBody>
      </p:sp>
      <p:sp>
        <p:nvSpPr>
          <p:cNvPr id="21" name="Shape 1747"/>
          <p:cNvSpPr txBox="1">
            <a:spLocks/>
          </p:cNvSpPr>
          <p:nvPr/>
        </p:nvSpPr>
        <p:spPr>
          <a:xfrm>
            <a:off x="797559" y="2818320"/>
            <a:ext cx="1859280" cy="789419"/>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400" kern="0" dirty="0">
                <a:latin typeface="DIN Next LT Pro Medium" pitchFamily="34" charset="0"/>
                <a:ea typeface="DIN Next LT Pro" charset="0"/>
                <a:cs typeface="DIN Next LT Pro" charset="0"/>
              </a:rPr>
              <a:t>ACQUA</a:t>
            </a:r>
          </a:p>
        </p:txBody>
      </p:sp>
      <p:sp>
        <p:nvSpPr>
          <p:cNvPr id="26" name="Shape 1747"/>
          <p:cNvSpPr txBox="1">
            <a:spLocks/>
          </p:cNvSpPr>
          <p:nvPr/>
        </p:nvSpPr>
        <p:spPr>
          <a:xfrm>
            <a:off x="3605200" y="2818320"/>
            <a:ext cx="2143433" cy="789419"/>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400" kern="0">
                <a:latin typeface="DIN Next LT Pro Medium" pitchFamily="34" charset="0"/>
                <a:ea typeface="DIN Next LT Pro" charset="0"/>
                <a:cs typeface="DIN Next LT Pro" charset="0"/>
              </a:rPr>
              <a:t>LA CASA</a:t>
            </a:r>
          </a:p>
          <a:p>
            <a:r>
              <a:rPr lang="it-IT" sz="1400" kern="0">
                <a:latin typeface="DIN Next LT Pro Medium" pitchFamily="34" charset="0"/>
                <a:ea typeface="DIN Next LT Pro" charset="0"/>
                <a:cs typeface="DIN Next LT Pro" charset="0"/>
              </a:rPr>
              <a:t>SOSTENIBILE</a:t>
            </a:r>
          </a:p>
        </p:txBody>
      </p:sp>
      <p:sp>
        <p:nvSpPr>
          <p:cNvPr id="27" name="Shape 1747"/>
          <p:cNvSpPr txBox="1">
            <a:spLocks/>
          </p:cNvSpPr>
          <p:nvPr/>
        </p:nvSpPr>
        <p:spPr>
          <a:xfrm>
            <a:off x="6408615" y="2818320"/>
            <a:ext cx="2143433" cy="789419"/>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nchor="ctr"/>
          <a:lstStyle>
            <a:lvl1pPr marL="0" marR="0" indent="0" algn="ctr" defTabSz="792462" rtl="0" latinLnBrk="0">
              <a:lnSpc>
                <a:spcPct val="100000"/>
              </a:lnSpc>
              <a:spcBef>
                <a:spcPts val="0"/>
              </a:spcBef>
              <a:spcAft>
                <a:spcPts val="0"/>
              </a:spcAft>
              <a:buClrTx/>
              <a:buSzTx/>
              <a:buFontTx/>
              <a:buNone/>
              <a:tabLst/>
              <a:defRPr sz="3100" b="1" i="0" u="none" strike="noStrike" cap="none" spc="0" baseline="0">
                <a:ln>
                  <a:noFill/>
                </a:ln>
                <a:solidFill>
                  <a:srgbClr val="000000"/>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r>
              <a:rPr lang="it-IT" sz="1400" kern="0">
                <a:latin typeface="DIN Next LT Pro Medium" pitchFamily="34" charset="0"/>
                <a:ea typeface="DIN Next LT Pro" charset="0"/>
                <a:cs typeface="DIN Next LT Pro" charset="0"/>
              </a:rPr>
              <a:t>LA MOBILITA´</a:t>
            </a:r>
          </a:p>
          <a:p>
            <a:r>
              <a:rPr lang="it-IT" sz="1400" kern="0">
                <a:latin typeface="DIN Next LT Pro Medium" pitchFamily="34" charset="0"/>
                <a:ea typeface="DIN Next LT Pro" charset="0"/>
                <a:cs typeface="DIN Next LT Pro" charset="0"/>
              </a:rPr>
              <a:t>SOSTENIBILE</a:t>
            </a:r>
          </a:p>
        </p:txBody>
      </p:sp>
      <p:sp>
        <p:nvSpPr>
          <p:cNvPr id="28" name="Shape 448"/>
          <p:cNvSpPr/>
          <p:nvPr/>
        </p:nvSpPr>
        <p:spPr>
          <a:xfrm flipH="1" flipV="1">
            <a:off x="1007144" y="3136828"/>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29" name="Shape 449"/>
          <p:cNvSpPr/>
          <p:nvPr/>
        </p:nvSpPr>
        <p:spPr>
          <a:xfrm flipH="1">
            <a:off x="0" y="3137526"/>
            <a:ext cx="1005460" cy="0"/>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0" name="Shape 450"/>
          <p:cNvSpPr/>
          <p:nvPr/>
        </p:nvSpPr>
        <p:spPr>
          <a:xfrm flipH="1" flipV="1">
            <a:off x="7982525" y="3007718"/>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1" name="Shape 451"/>
          <p:cNvSpPr/>
          <p:nvPr/>
        </p:nvSpPr>
        <p:spPr>
          <a:xfrm flipH="1">
            <a:off x="8119094" y="3139907"/>
            <a:ext cx="1024286" cy="0"/>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2" name="Shape 452"/>
          <p:cNvSpPr/>
          <p:nvPr/>
        </p:nvSpPr>
        <p:spPr>
          <a:xfrm flipH="1" flipV="1">
            <a:off x="3847536" y="3143972"/>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3" name="Shape 453"/>
          <p:cNvSpPr/>
          <p:nvPr/>
        </p:nvSpPr>
        <p:spPr>
          <a:xfrm flipH="1">
            <a:off x="2456760" y="3144670"/>
            <a:ext cx="1389093" cy="0"/>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4" name="Shape 454"/>
          <p:cNvSpPr/>
          <p:nvPr/>
        </p:nvSpPr>
        <p:spPr>
          <a:xfrm flipH="1" flipV="1">
            <a:off x="2320191" y="3010099"/>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5" name="Shape 455"/>
          <p:cNvSpPr/>
          <p:nvPr/>
        </p:nvSpPr>
        <p:spPr>
          <a:xfrm flipH="1" flipV="1">
            <a:off x="6706383" y="3136828"/>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6" name="Shape 456"/>
          <p:cNvSpPr/>
          <p:nvPr/>
        </p:nvSpPr>
        <p:spPr>
          <a:xfrm flipH="1">
            <a:off x="5315607" y="3137526"/>
            <a:ext cx="1389093" cy="0"/>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37" name="Shape 457"/>
          <p:cNvSpPr/>
          <p:nvPr/>
        </p:nvSpPr>
        <p:spPr>
          <a:xfrm flipH="1" flipV="1">
            <a:off x="5179038" y="3002956"/>
            <a:ext cx="135259" cy="135269"/>
          </a:xfrm>
          <a:prstGeom prst="line">
            <a:avLst/>
          </a:prstGeom>
          <a:ln w="12700">
            <a:solidFill>
              <a:srgbClr val="A6AAA9"/>
            </a:solidFill>
            <a:miter lim="400000"/>
          </a:ln>
        </p:spPr>
        <p:txBody>
          <a:bodyPr lIns="19042" tIns="19042" rIns="19042" bIns="19042" anchor="ctr"/>
          <a:lstStyle/>
          <a:p>
            <a:pPr>
              <a:defRPr sz="3200" b="1">
                <a:latin typeface="+mn-lt"/>
                <a:ea typeface="+mn-ea"/>
                <a:cs typeface="+mn-cs"/>
                <a:sym typeface="Helvetica"/>
              </a:defRPr>
            </a:pPr>
            <a:endParaRPr>
              <a:latin typeface="Arial"/>
              <a:ea typeface="Arial"/>
              <a:cs typeface="Arial"/>
            </a:endParaRPr>
          </a:p>
        </p:txBody>
      </p:sp>
      <p:sp>
        <p:nvSpPr>
          <p:cNvPr id="2" name="Rettangolo 1"/>
          <p:cNvSpPr/>
          <p:nvPr/>
        </p:nvSpPr>
        <p:spPr>
          <a:xfrm>
            <a:off x="568959" y="3499584"/>
            <a:ext cx="2754707" cy="1338828"/>
          </a:xfrm>
          <a:prstGeom prst="rect">
            <a:avLst/>
          </a:prstGeom>
        </p:spPr>
        <p:txBody>
          <a:bodyPr wrap="square">
            <a:spAutoFit/>
          </a:bodyPr>
          <a:lstStyle/>
          <a:p>
            <a:r>
              <a:rPr lang="it-IT" sz="900" dirty="0">
                <a:latin typeface="Lora Regular"/>
                <a:cs typeface="Lora Regular"/>
              </a:rPr>
              <a:t>Pochi gesti sono così automatici e familiari come quello di aprire il rubinetto eppure, ne sappiamo sorprendentemente poco. Circolano ancora parecchi falsi miti, che condizionano i nostri comportamenti e quindi favoriscono sprechi e inefficienze. Per Gruppo Cap, questo tema è cruciale e proprio per questo il primo tema del concorso </a:t>
            </a:r>
            <a:r>
              <a:rPr lang="it-IT" sz="900" dirty="0" err="1">
                <a:latin typeface="Lora Regular"/>
                <a:cs typeface="Lora Regular"/>
              </a:rPr>
              <a:t>Let’s</a:t>
            </a:r>
            <a:r>
              <a:rPr lang="it-IT" sz="900" dirty="0">
                <a:latin typeface="Lora Regular"/>
                <a:cs typeface="Lora Regular"/>
              </a:rPr>
              <a:t> Green riguarderà proprio l’acqua.</a:t>
            </a:r>
          </a:p>
        </p:txBody>
      </p:sp>
      <p:sp>
        <p:nvSpPr>
          <p:cNvPr id="3" name="Rettangolo 2"/>
          <p:cNvSpPr/>
          <p:nvPr/>
        </p:nvSpPr>
        <p:spPr>
          <a:xfrm>
            <a:off x="3657600" y="3489166"/>
            <a:ext cx="2692400" cy="784830"/>
          </a:xfrm>
          <a:prstGeom prst="rect">
            <a:avLst/>
          </a:prstGeom>
        </p:spPr>
        <p:txBody>
          <a:bodyPr wrap="square">
            <a:spAutoFit/>
          </a:bodyPr>
          <a:lstStyle/>
          <a:p>
            <a:r>
              <a:rPr lang="it-IT" sz="900">
                <a:latin typeface="Lora Regular"/>
                <a:cs typeface="Lora Regular"/>
              </a:rPr>
              <a:t>Le abitazioni hanno un elevato impatto ambientale sia in termini energetici che di emissioni di CO2 e rifiuti. Ma ci sono tante strategie per diminuire questo impatto, e vivere sereni. In una casa ecologica.</a:t>
            </a:r>
          </a:p>
        </p:txBody>
      </p:sp>
      <p:sp>
        <p:nvSpPr>
          <p:cNvPr id="4" name="Rettangolo 3"/>
          <p:cNvSpPr/>
          <p:nvPr/>
        </p:nvSpPr>
        <p:spPr>
          <a:xfrm>
            <a:off x="6451600" y="3474700"/>
            <a:ext cx="2499360" cy="784830"/>
          </a:xfrm>
          <a:prstGeom prst="rect">
            <a:avLst/>
          </a:prstGeom>
        </p:spPr>
        <p:txBody>
          <a:bodyPr wrap="square" anchor="t">
            <a:spAutoFit/>
          </a:bodyPr>
          <a:lstStyle/>
          <a:p>
            <a:r>
              <a:rPr lang="it-IT" sz="900">
                <a:latin typeface="Lora Regular"/>
                <a:cs typeface="Lora Regular"/>
              </a:rPr>
              <a:t>Saper scegliere una modalità di spostamento e, in generale, un sistema di mobilità urbana, in grado di diminuire gli impatti ambientali sociali ed economici è quanto mai importantissimo, soprattutto per il prossimo decennio. </a:t>
            </a:r>
          </a:p>
        </p:txBody>
      </p:sp>
      <p:pic>
        <p:nvPicPr>
          <p:cNvPr id="41" name="Immagine 40" descr="Immagine che contiene disegnando&#10;&#10;Descrizione generata automaticamente">
            <a:extLst>
              <a:ext uri="{FF2B5EF4-FFF2-40B4-BE49-F238E27FC236}">
                <a16:creationId xmlns="" xmlns:a16="http://schemas.microsoft.com/office/drawing/2014/main" id="{B330331D-7115-4215-85C2-F6FCD3995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spTree>
    <p:extLst>
      <p:ext uri="{BB962C8B-B14F-4D97-AF65-F5344CB8AC3E}">
        <p14:creationId xmlns:p14="http://schemas.microsoft.com/office/powerpoint/2010/main" val="163117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1745"/>
          <p:cNvSpPr txBox="1">
            <a:spLocks/>
          </p:cNvSpPr>
          <p:nvPr/>
        </p:nvSpPr>
        <p:spPr>
          <a:xfrm>
            <a:off x="301925" y="464821"/>
            <a:ext cx="4652829" cy="1150363"/>
          </a:xfrm>
          <a:prstGeom prst="rect">
            <a:avLst/>
          </a:prstGeom>
        </p:spPr>
        <p:txBody>
          <a:bodyPr lIns="35716" tIns="17858" rIns="35716" bIns="17858" anchor="t"/>
          <a:lstStyle>
            <a:lvl1pPr marL="0" marR="0" indent="0"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Arial"/>
                <a:ea typeface="Arial"/>
                <a:cs typeface="Arial"/>
                <a:sym typeface="Helvetica"/>
              </a:defRPr>
            </a:lvl1pPr>
            <a:lvl2pPr marL="0" marR="0" indent="2193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2pPr>
            <a:lvl3pPr marL="0" marR="0" indent="438762"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3pPr>
            <a:lvl4pPr marL="0" marR="0" indent="65814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4pPr>
            <a:lvl5pPr marL="0" marR="0" indent="87752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5pPr>
            <a:lvl6pPr marL="0" marR="0" indent="1096898"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6pPr>
            <a:lvl7pPr marL="0" marR="0" indent="1316281"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7pPr>
            <a:lvl8pPr marL="0" marR="0" indent="1535664"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8pPr>
            <a:lvl9pPr marL="0" marR="0" indent="1755043" algn="l" defTabSz="792211" rtl="0" latinLnBrk="0">
              <a:lnSpc>
                <a:spcPct val="100000"/>
              </a:lnSpc>
              <a:spcBef>
                <a:spcPts val="0"/>
              </a:spcBef>
              <a:spcAft>
                <a:spcPts val="0"/>
              </a:spcAft>
              <a:buClrTx/>
              <a:buSzTx/>
              <a:buFontTx/>
              <a:buNone/>
              <a:tabLst/>
              <a:defRPr sz="6000" b="1" i="0" u="none" strike="noStrike" cap="none" spc="0" baseline="0">
                <a:ln>
                  <a:noFill/>
                </a:ln>
                <a:solidFill>
                  <a:srgbClr val="000000"/>
                </a:solidFill>
                <a:uFillTx/>
                <a:latin typeface="+mn-lt"/>
                <a:ea typeface="+mn-ea"/>
                <a:cs typeface="+mn-cs"/>
                <a:sym typeface="Helvetica"/>
              </a:defRPr>
            </a:lvl9pPr>
          </a:lstStyle>
          <a:p>
            <a:pPr>
              <a:lnSpc>
                <a:spcPct val="70000"/>
              </a:lnSpc>
            </a:pPr>
            <a:r>
              <a:rPr lang="it-IT" sz="4300" kern="0" spc="-126" dirty="0">
                <a:solidFill>
                  <a:srgbClr val="DCDEE0"/>
                </a:solidFill>
                <a:latin typeface="DIN Next LT Pro Medium"/>
                <a:ea typeface="DIN Next LT Pro" charset="0"/>
                <a:cs typeface="DIN Next LT Pro" charset="0"/>
              </a:rPr>
              <a:t>FOCUS ON TEST</a:t>
            </a:r>
          </a:p>
          <a:p>
            <a:pPr>
              <a:lnSpc>
                <a:spcPct val="70000"/>
              </a:lnSpc>
            </a:pPr>
            <a:r>
              <a:rPr lang="it-IT" sz="4300" kern="0" spc="-126" dirty="0">
                <a:solidFill>
                  <a:srgbClr val="0B6955"/>
                </a:solidFill>
                <a:latin typeface="DIN Next LT Pro Medium"/>
                <a:ea typeface="DIN Next LT Pro" charset="0"/>
                <a:cs typeface="DIN Next LT Pro" charset="0"/>
              </a:rPr>
              <a:t>DINAMICA</a:t>
            </a:r>
            <a:endParaRPr lang="it-IT" sz="4300" kern="0" spc="-126" dirty="0">
              <a:solidFill>
                <a:srgbClr val="0B6955"/>
              </a:solidFill>
              <a:latin typeface="DIN Next LT Pro Medium" pitchFamily="34" charset="0"/>
              <a:ea typeface="DIN Next LT Pro" charset="0"/>
              <a:cs typeface="DIN Next LT Pro" charset="0"/>
            </a:endParaRPr>
          </a:p>
          <a:p>
            <a:pPr>
              <a:lnSpc>
                <a:spcPct val="70000"/>
              </a:lnSpc>
            </a:pPr>
            <a:endParaRPr lang="it-IT" sz="4300" kern="0" spc="-126" dirty="0">
              <a:solidFill>
                <a:srgbClr val="DCDEE0">
                  <a:lumMod val="75000"/>
                </a:srgbClr>
              </a:solidFill>
              <a:latin typeface="DIN Next LT Pro Medium" pitchFamily="34" charset="0"/>
              <a:ea typeface="DIN Next LT Pro" charset="0"/>
              <a:cs typeface="DIN Next LT Pro" charset="0"/>
            </a:endParaRPr>
          </a:p>
        </p:txBody>
      </p:sp>
      <p:sp>
        <p:nvSpPr>
          <p:cNvPr id="50" name="Rettangolo 49"/>
          <p:cNvSpPr/>
          <p:nvPr/>
        </p:nvSpPr>
        <p:spPr>
          <a:xfrm>
            <a:off x="4699946" y="445182"/>
            <a:ext cx="3523699" cy="1027975"/>
          </a:xfrm>
          <a:prstGeom prst="rect">
            <a:avLst/>
          </a:prstGeom>
          <a:ln w="12700">
            <a:miter lim="400000"/>
          </a:ln>
        </p:spPr>
        <p:txBody>
          <a:bodyPr lIns="19042" tIns="19042" rIns="19042" bIns="19042"/>
          <a:lstStyle/>
          <a:p>
            <a:pPr defTabSz="309438" hangingPunct="0"/>
            <a:r>
              <a:rPr lang="it-IT" sz="1200" kern="0" dirty="0">
                <a:solidFill>
                  <a:srgbClr val="53585F"/>
                </a:solidFill>
                <a:latin typeface="Lora" charset="0"/>
                <a:ea typeface="Lora" charset="0"/>
                <a:cs typeface="Lora" charset="0"/>
                <a:sym typeface="Helvetica"/>
              </a:rPr>
              <a:t>Questa ultima attività non sarà inclusa nel concorso vero e proprio ma darà il senso della conclusione del percorso profilando la categoria di appartenenza del </a:t>
            </a:r>
            <a:r>
              <a:rPr lang="it-IT" sz="1200" b="1" kern="0" dirty="0">
                <a:solidFill>
                  <a:srgbClr val="53585F"/>
                </a:solidFill>
                <a:latin typeface="Lora" charset="0"/>
                <a:ea typeface="Lora" charset="0"/>
                <a:cs typeface="Lora" charset="0"/>
                <a:sym typeface="Helvetica"/>
              </a:rPr>
              <a:t>cittadino “</a:t>
            </a:r>
            <a:r>
              <a:rPr lang="it-IT" sz="1200" b="1" kern="0" dirty="0" err="1">
                <a:solidFill>
                  <a:srgbClr val="53585F"/>
                </a:solidFill>
                <a:latin typeface="Lora" charset="0"/>
                <a:ea typeface="Lora" charset="0"/>
                <a:cs typeface="Lora" charset="0"/>
                <a:sym typeface="Helvetica"/>
              </a:rPr>
              <a:t>greener</a:t>
            </a:r>
            <a:r>
              <a:rPr lang="it-IT" sz="1200" b="1" kern="0" dirty="0">
                <a:solidFill>
                  <a:srgbClr val="53585F"/>
                </a:solidFill>
                <a:latin typeface="Lora" charset="0"/>
                <a:ea typeface="Lora" charset="0"/>
                <a:cs typeface="Lora" charset="0"/>
                <a:sym typeface="Helvetica"/>
              </a:rPr>
              <a:t>” </a:t>
            </a:r>
            <a:r>
              <a:rPr lang="it-IT" sz="1200" kern="0" dirty="0">
                <a:solidFill>
                  <a:srgbClr val="53585F"/>
                </a:solidFill>
                <a:latin typeface="Lora" charset="0"/>
                <a:ea typeface="Lora" charset="0"/>
                <a:cs typeface="Lora" charset="0"/>
                <a:sym typeface="Helvetica"/>
              </a:rPr>
              <a:t>a cui apparterrà l’utente. Ogni partecipante potrà poi condividere il proprio “badge” sui profili social.</a:t>
            </a:r>
          </a:p>
        </p:txBody>
      </p:sp>
      <p:pic>
        <p:nvPicPr>
          <p:cNvPr id="32" name="Immagine 31" descr="Immagine che contiene disegnando&#10;&#10;Descrizione generata automaticamente">
            <a:extLst>
              <a:ext uri="{FF2B5EF4-FFF2-40B4-BE49-F238E27FC236}">
                <a16:creationId xmlns="" xmlns:a16="http://schemas.microsoft.com/office/drawing/2014/main" id="{103B7718-7699-4D2F-83BF-A4B4F222C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2" name="Immagine 1" descr="Schermata 2020-06-30 alle 17.37.3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288" y="1924003"/>
            <a:ext cx="1661311" cy="1913757"/>
          </a:xfrm>
          <a:prstGeom prst="rect">
            <a:avLst/>
          </a:prstGeom>
        </p:spPr>
      </p:pic>
      <p:pic>
        <p:nvPicPr>
          <p:cNvPr id="3" name="Immagine 2" descr="Schermata 2020-06-30 alle 17.36.5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1661" y="1940744"/>
            <a:ext cx="1803969" cy="1920963"/>
          </a:xfrm>
          <a:prstGeom prst="rect">
            <a:avLst/>
          </a:prstGeom>
        </p:spPr>
      </p:pic>
      <p:pic>
        <p:nvPicPr>
          <p:cNvPr id="4" name="Immagine 3" descr="Schermata 2020-06-30 alle 17.36.39.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304" y="1921564"/>
            <a:ext cx="2254961" cy="1897180"/>
          </a:xfrm>
          <a:prstGeom prst="rect">
            <a:avLst/>
          </a:prstGeom>
        </p:spPr>
      </p:pic>
      <p:sp>
        <p:nvSpPr>
          <p:cNvPr id="5" name="CasellaDiTesto 4"/>
          <p:cNvSpPr txBox="1"/>
          <p:nvPr/>
        </p:nvSpPr>
        <p:spPr>
          <a:xfrm>
            <a:off x="434673" y="3877380"/>
            <a:ext cx="2186626" cy="230832"/>
          </a:xfrm>
          <a:prstGeom prst="rect">
            <a:avLst/>
          </a:prstGeom>
          <a:noFill/>
        </p:spPr>
        <p:txBody>
          <a:bodyPr wrap="square" rtlCol="0">
            <a:spAutoFit/>
          </a:bodyPr>
          <a:lstStyle/>
          <a:p>
            <a:r>
              <a:rPr lang="it-IT" sz="900" dirty="0">
                <a:latin typeface="Lora Regular"/>
                <a:cs typeface="Lora Regular"/>
              </a:rPr>
              <a:t>Tematica del test in grafica</a:t>
            </a:r>
          </a:p>
        </p:txBody>
      </p:sp>
      <p:sp>
        <p:nvSpPr>
          <p:cNvPr id="25" name="CasellaDiTesto 24"/>
          <p:cNvSpPr txBox="1"/>
          <p:nvPr/>
        </p:nvSpPr>
        <p:spPr>
          <a:xfrm>
            <a:off x="2846050" y="3862135"/>
            <a:ext cx="1925312" cy="646331"/>
          </a:xfrm>
          <a:prstGeom prst="rect">
            <a:avLst/>
          </a:prstGeom>
          <a:noFill/>
        </p:spPr>
        <p:txBody>
          <a:bodyPr wrap="square" rtlCol="0">
            <a:spAutoFit/>
          </a:bodyPr>
          <a:lstStyle/>
          <a:p>
            <a:r>
              <a:rPr lang="it-IT" sz="900" dirty="0">
                <a:latin typeface="Lora Regular"/>
                <a:cs typeface="Lora Regular"/>
              </a:rPr>
              <a:t>Domande sulle proprie abitudini di vita con tono leggero e coinvolgente ma non banali con un fondamento scientifico</a:t>
            </a:r>
          </a:p>
        </p:txBody>
      </p:sp>
      <p:sp>
        <p:nvSpPr>
          <p:cNvPr id="10" name="CasellaDiTesto 9"/>
          <p:cNvSpPr txBox="1"/>
          <p:nvPr/>
        </p:nvSpPr>
        <p:spPr>
          <a:xfrm>
            <a:off x="4858680" y="3860615"/>
            <a:ext cx="2325663" cy="1061829"/>
          </a:xfrm>
          <a:prstGeom prst="rect">
            <a:avLst/>
          </a:prstGeom>
          <a:noFill/>
        </p:spPr>
        <p:txBody>
          <a:bodyPr wrap="square" rtlCol="0">
            <a:spAutoFit/>
          </a:bodyPr>
          <a:lstStyle/>
          <a:p>
            <a:r>
              <a:rPr lang="it-IT" sz="900" dirty="0">
                <a:latin typeface="Lora Regular"/>
                <a:cs typeface="Lora Regular"/>
              </a:rPr>
              <a:t>Il risultato sarà un profilo dove emergeranno le qualità di ogni utente con una parte più legata alle curiosità e una più al vero e proprio stile di vita. In questa ultima fase verrà inserito un bottone “condividi ora” per permettere la diffusione sui social</a:t>
            </a:r>
          </a:p>
        </p:txBody>
      </p:sp>
      <p:sp>
        <p:nvSpPr>
          <p:cNvPr id="6" name="CasellaDiTesto 5"/>
          <p:cNvSpPr txBox="1"/>
          <p:nvPr/>
        </p:nvSpPr>
        <p:spPr>
          <a:xfrm>
            <a:off x="359218" y="4830663"/>
            <a:ext cx="3309929" cy="184666"/>
          </a:xfrm>
          <a:prstGeom prst="rect">
            <a:avLst/>
          </a:prstGeom>
          <a:noFill/>
        </p:spPr>
        <p:txBody>
          <a:bodyPr wrap="square" rtlCol="0">
            <a:spAutoFit/>
          </a:bodyPr>
          <a:lstStyle/>
          <a:p>
            <a:r>
              <a:rPr lang="it-IT" sz="600" dirty="0">
                <a:latin typeface="Lora Regular"/>
                <a:cs typeface="Lora Regular"/>
              </a:rPr>
              <a:t>*A titolo di esempio un test sulla personalità di </a:t>
            </a:r>
            <a:r>
              <a:rPr lang="it-IT" sz="600" dirty="0" err="1">
                <a:latin typeface="Lora Regular"/>
                <a:cs typeface="Lora Regular"/>
              </a:rPr>
              <a:t>Vanity</a:t>
            </a:r>
            <a:r>
              <a:rPr lang="it-IT" sz="600" dirty="0">
                <a:latin typeface="Lora Regular"/>
                <a:cs typeface="Lora Regular"/>
              </a:rPr>
              <a:t> Fair</a:t>
            </a:r>
          </a:p>
        </p:txBody>
      </p:sp>
    </p:spTree>
    <p:extLst>
      <p:ext uri="{BB962C8B-B14F-4D97-AF65-F5344CB8AC3E}">
        <p14:creationId xmlns:p14="http://schemas.microsoft.com/office/powerpoint/2010/main" val="272407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1972" y="4819090"/>
            <a:ext cx="813060" cy="197315"/>
          </a:xfrm>
          <a:prstGeom prst="rect">
            <a:avLst/>
          </a:prstGeom>
        </p:spPr>
      </p:pic>
      <p:sp>
        <p:nvSpPr>
          <p:cNvPr id="7" name="Shape 1780"/>
          <p:cNvSpPr txBox="1">
            <a:spLocks/>
          </p:cNvSpPr>
          <p:nvPr/>
        </p:nvSpPr>
        <p:spPr>
          <a:xfrm>
            <a:off x="4943519" y="2211710"/>
            <a:ext cx="3594750" cy="1189323"/>
          </a:xfrm>
          <a:prstGeom prst="rect">
            <a:avLst/>
          </a:prstGeom>
          <a:ln w="12700">
            <a:miter lim="400000"/>
          </a:ln>
          <a:extLst>
            <a:ext uri="{C572A759-6A51-4108-AA02-DFA0A04FC94B}">
              <ma14:wrappingTextBoxFlag xmlns:ma14="http://schemas.microsoft.com/office/mac/drawingml/2011/main" val="1"/>
            </a:ext>
          </a:extLst>
        </p:spPr>
        <p:txBody>
          <a:bodyPr lIns="19042" tIns="19042" rIns="19042" bIns="19042"/>
          <a:lstStyle>
            <a:lvl1pPr marL="0" marR="0" indent="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1pPr>
            <a:lvl2pPr marL="0" marR="0" indent="219450"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2pPr>
            <a:lvl3pPr marL="0" marR="0" indent="438901"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3pPr>
            <a:lvl4pPr marL="0" marR="0" indent="6583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4pPr>
            <a:lvl5pPr marL="0" marR="0" indent="87780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Arial"/>
                <a:ea typeface="Arial"/>
                <a:cs typeface="Arial"/>
                <a:sym typeface="Helvetica"/>
              </a:defRPr>
            </a:lvl5pPr>
            <a:lvl6pPr marL="0" marR="0" indent="1097252"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6pPr>
            <a:lvl7pPr marL="0" marR="0" indent="1316703"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7pPr>
            <a:lvl8pPr marL="0" marR="0" indent="153615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8pPr>
            <a:lvl9pPr marL="0" marR="0" indent="1755604" algn="l" defTabSz="792462" rtl="0" latinLnBrk="0">
              <a:lnSpc>
                <a:spcPct val="150000"/>
              </a:lnSpc>
              <a:spcBef>
                <a:spcPts val="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Helvetica"/>
              </a:defRPr>
            </a:lvl9pPr>
          </a:lstStyle>
          <a:p>
            <a:pPr defTabSz="309438" eaLnBrk="0" fontAlgn="base" hangingPunct="0">
              <a:lnSpc>
                <a:spcPct val="100000"/>
              </a:lnSpc>
            </a:pPr>
            <a:r>
              <a:rPr lang="it-IT" sz="1100" dirty="0">
                <a:solidFill>
                  <a:schemeClr val="tx1">
                    <a:lumMod val="75000"/>
                    <a:lumOff val="25000"/>
                  </a:schemeClr>
                </a:solidFill>
                <a:latin typeface="Lora" panose="00000500000000000000" pitchFamily="2" charset="0"/>
                <a:ea typeface="MS PGothic" pitchFamily="34" charset="-128"/>
                <a:cs typeface="Arial Narrow"/>
              </a:rPr>
              <a:t>Il concorso online verrà lanciato il 17 settembre e da quel momento sarà possibile raccogliere sulla piattaforma dedicata tutti i progetti caricati da cittadini, scuole e associazioni. Per tenere alto il coinvolgimento dei cittadini, oltre agli eventi distribuiti durante tutto il periodo, verrà istituita una meccanica di “</a:t>
            </a:r>
            <a:r>
              <a:rPr lang="it-IT" sz="1100" dirty="0" err="1">
                <a:solidFill>
                  <a:schemeClr val="tx1">
                    <a:lumMod val="75000"/>
                    <a:lumOff val="25000"/>
                  </a:schemeClr>
                </a:solidFill>
                <a:latin typeface="Lora" panose="00000500000000000000" pitchFamily="2" charset="0"/>
                <a:ea typeface="MS PGothic" pitchFamily="34" charset="-128"/>
                <a:cs typeface="Arial Narrow"/>
              </a:rPr>
              <a:t>gamificazione</a:t>
            </a:r>
            <a:r>
              <a:rPr lang="it-IT" sz="1100" dirty="0">
                <a:solidFill>
                  <a:schemeClr val="tx1">
                    <a:lumMod val="75000"/>
                    <a:lumOff val="25000"/>
                  </a:schemeClr>
                </a:solidFill>
                <a:latin typeface="Lora" panose="00000500000000000000" pitchFamily="2" charset="0"/>
                <a:ea typeface="MS PGothic" pitchFamily="34" charset="-128"/>
                <a:cs typeface="Arial Narrow"/>
              </a:rPr>
              <a:t>” del quiz che permetterà agli utenti di guadagnare le varie goccioline nel tempo in date differenti. Ogni utente potrà completare i livelli con le </a:t>
            </a:r>
            <a:r>
              <a:rPr lang="it-IT" sz="1100" b="1" dirty="0">
                <a:solidFill>
                  <a:schemeClr val="tx1">
                    <a:lumMod val="75000"/>
                    <a:lumOff val="25000"/>
                  </a:schemeClr>
                </a:solidFill>
                <a:latin typeface="Lora" panose="00000500000000000000" pitchFamily="2" charset="0"/>
                <a:ea typeface="MS PGothic" pitchFamily="34" charset="-128"/>
                <a:cs typeface="Arial Narrow"/>
              </a:rPr>
              <a:t>tempistiche di propria preferenza</a:t>
            </a:r>
            <a:r>
              <a:rPr lang="it-IT" sz="1100" dirty="0">
                <a:solidFill>
                  <a:schemeClr val="tx1">
                    <a:lumMod val="75000"/>
                    <a:lumOff val="25000"/>
                  </a:schemeClr>
                </a:solidFill>
                <a:latin typeface="Lora" panose="00000500000000000000" pitchFamily="2" charset="0"/>
                <a:ea typeface="MS PGothic" pitchFamily="34" charset="-128"/>
                <a:cs typeface="Arial Narrow"/>
              </a:rPr>
              <a:t>, scegliendo ad esempio di lasciare il concorso e poi rientrare in un secondo momento salvando gli avanzamenti sul proprio account o chiudendo tutti i vari </a:t>
            </a:r>
            <a:r>
              <a:rPr lang="it-IT" sz="1100" dirty="0" err="1">
                <a:solidFill>
                  <a:schemeClr val="tx1">
                    <a:lumMod val="75000"/>
                    <a:lumOff val="25000"/>
                  </a:schemeClr>
                </a:solidFill>
                <a:latin typeface="Lora" panose="00000500000000000000" pitchFamily="2" charset="0"/>
                <a:ea typeface="MS PGothic" pitchFamily="34" charset="-128"/>
                <a:cs typeface="Arial Narrow"/>
              </a:rPr>
              <a:t>step</a:t>
            </a:r>
            <a:r>
              <a:rPr lang="it-IT" sz="1100" dirty="0">
                <a:solidFill>
                  <a:schemeClr val="tx1">
                    <a:lumMod val="75000"/>
                    <a:lumOff val="25000"/>
                  </a:schemeClr>
                </a:solidFill>
                <a:latin typeface="Lora" panose="00000500000000000000" pitchFamily="2" charset="0"/>
                <a:ea typeface="MS PGothic" pitchFamily="34" charset="-128"/>
                <a:cs typeface="Arial Narrow"/>
              </a:rPr>
              <a:t> in un solo momento.</a:t>
            </a:r>
            <a:endParaRPr lang="it-IT" sz="1100" dirty="0">
              <a:solidFill>
                <a:schemeClr val="tx1">
                  <a:lumMod val="50000"/>
                  <a:lumOff val="50000"/>
                </a:schemeClr>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dirty="0">
              <a:solidFill>
                <a:schemeClr val="tx1"/>
              </a:solidFill>
              <a:latin typeface="Lora" panose="00000500000000000000" pitchFamily="2" charset="0"/>
              <a:ea typeface="MS PGothic" pitchFamily="34" charset="-128"/>
              <a:cs typeface="Arial Narrow"/>
            </a:endParaRPr>
          </a:p>
          <a:p>
            <a:pPr defTabSz="309438" eaLnBrk="0" fontAlgn="base" hangingPunct="0">
              <a:lnSpc>
                <a:spcPct val="100000"/>
              </a:lnSpc>
            </a:pPr>
            <a:endParaRPr lang="it-IT" sz="1300" kern="0" dirty="0">
              <a:solidFill>
                <a:schemeClr val="tx1"/>
              </a:solidFill>
              <a:latin typeface="Lora" panose="00000500000000000000" pitchFamily="2" charset="0"/>
              <a:ea typeface="Lora" charset="0"/>
              <a:cs typeface="Lora" charset="0"/>
            </a:endParaRPr>
          </a:p>
        </p:txBody>
      </p:sp>
      <p:sp>
        <p:nvSpPr>
          <p:cNvPr id="8" name="Shape 1590"/>
          <p:cNvSpPr txBox="1">
            <a:spLocks/>
          </p:cNvSpPr>
          <p:nvPr/>
        </p:nvSpPr>
        <p:spPr>
          <a:xfrm>
            <a:off x="4885539" y="659627"/>
            <a:ext cx="3754135" cy="1585356"/>
          </a:xfrm>
          <a:prstGeom prst="rect">
            <a:avLst/>
          </a:prstGeom>
          <a:ln w="12700">
            <a:miter lim="400000"/>
          </a:ln>
          <a:extLst>
            <a:ext uri="{C572A759-6A51-4108-AA02-DFA0A04FC94B}">
              <ma14:wrappingTextBoxFlag xmlns:ma14="http://schemas.microsoft.com/office/mac/drawingml/2011/main" val="1"/>
            </a:ext>
          </a:extLst>
        </p:spPr>
        <p:txBody>
          <a:bodyPr lIns="19048" tIns="19048" rIns="19048" bIns="19048"/>
          <a:lstStyle>
            <a:lvl1pPr marL="0" marR="0" indent="0" algn="l" defTabSz="792462" rtl="0" latinLnBrk="0">
              <a:lnSpc>
                <a:spcPct val="70000"/>
              </a:lnSpc>
              <a:spcBef>
                <a:spcPts val="0"/>
              </a:spcBef>
              <a:spcAft>
                <a:spcPts val="0"/>
              </a:spcAft>
              <a:buClrTx/>
              <a:buSzTx/>
              <a:buFontTx/>
              <a:buNone/>
              <a:tabLst/>
              <a:defRPr sz="10800" b="1" i="0" u="none" strike="noStrike" cap="none" spc="-323" baseline="8928">
                <a:ln>
                  <a:noFill/>
                </a:ln>
                <a:solidFill>
                  <a:srgbClr val="000000"/>
                </a:solidFill>
                <a:uFillTx/>
                <a:latin typeface="Arial"/>
                <a:ea typeface="Arial"/>
                <a:cs typeface="Arial"/>
                <a:sym typeface="Helvetica"/>
              </a:defRPr>
            </a:lvl1pPr>
            <a:lvl2pPr marL="0" marR="0" indent="219450"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2pPr>
            <a:lvl3pPr marL="0" marR="0" indent="438901"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3pPr>
            <a:lvl4pPr marL="0" marR="0" indent="6583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4pPr>
            <a:lvl5pPr marL="0" marR="0" indent="87780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5pPr>
            <a:lvl6pPr marL="0" marR="0" indent="1097252"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6pPr>
            <a:lvl7pPr marL="0" marR="0" indent="1316703"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7pPr>
            <a:lvl8pPr marL="0" marR="0" indent="153615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8pPr>
            <a:lvl9pPr marL="0" marR="0" indent="1755604" algn="l" defTabSz="792462" rtl="0" latinLnBrk="0">
              <a:lnSpc>
                <a:spcPct val="100000"/>
              </a:lnSpc>
              <a:spcBef>
                <a:spcPts val="0"/>
              </a:spcBef>
              <a:spcAft>
                <a:spcPts val="0"/>
              </a:spcAft>
              <a:buClrTx/>
              <a:buSzTx/>
              <a:buFontTx/>
              <a:buNone/>
              <a:tabLst/>
              <a:defRPr sz="5900" b="1" i="0" u="none" strike="noStrike" cap="none" spc="0" baseline="0">
                <a:ln>
                  <a:noFill/>
                </a:ln>
                <a:solidFill>
                  <a:srgbClr val="000000"/>
                </a:solidFill>
                <a:uFillTx/>
                <a:latin typeface="+mn-lt"/>
                <a:ea typeface="+mn-ea"/>
                <a:cs typeface="+mn-cs"/>
                <a:sym typeface="Helvetica"/>
              </a:defRPr>
            </a:lvl9pPr>
          </a:lstStyle>
          <a:p>
            <a:pPr defTabSz="309536">
              <a:defRPr/>
            </a:pPr>
            <a:r>
              <a:rPr lang="it-IT" sz="4300" kern="0" spc="-126" baseline="0">
                <a:solidFill>
                  <a:srgbClr val="DCDEE0">
                    <a:lumMod val="75000"/>
                  </a:srgbClr>
                </a:solidFill>
                <a:latin typeface="DIN Next LT Pro Medium" pitchFamily="34" charset="0"/>
                <a:ea typeface="DIN Next LT Pro" charset="0"/>
                <a:cs typeface="DIN Next LT Pro" charset="0"/>
              </a:rPr>
              <a:t>TEMPISTICHE</a:t>
            </a:r>
          </a:p>
          <a:p>
            <a:pPr defTabSz="309536">
              <a:defRPr/>
            </a:pPr>
            <a:r>
              <a:rPr lang="it-IT" sz="4300" kern="0" spc="-126" baseline="0">
                <a:solidFill>
                  <a:srgbClr val="0B6955"/>
                </a:solidFill>
                <a:latin typeface="DIN Next LT Pro Medium" pitchFamily="34" charset="0"/>
                <a:ea typeface="DIN Next LT Pro" charset="0"/>
                <a:cs typeface="DIN Next LT Pro" charset="0"/>
              </a:rPr>
              <a:t>CONCORSO</a:t>
            </a:r>
          </a:p>
        </p:txBody>
      </p:sp>
      <p:pic>
        <p:nvPicPr>
          <p:cNvPr id="6" name="Immagine 5" descr="Immagine che contiene disegnando&#10;&#10;Descrizione generata automaticamente">
            <a:extLst>
              <a:ext uri="{FF2B5EF4-FFF2-40B4-BE49-F238E27FC236}">
                <a16:creationId xmlns="" xmlns:a16="http://schemas.microsoft.com/office/drawing/2014/main" id="{FC79C872-F713-4A96-9429-2FC90675D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3" y="4629992"/>
            <a:ext cx="1440154" cy="371559"/>
          </a:xfrm>
          <a:prstGeom prst="rect">
            <a:avLst/>
          </a:prstGeom>
        </p:spPr>
      </p:pic>
      <p:pic>
        <p:nvPicPr>
          <p:cNvPr id="2" name="Immagine 1" descr="surface-1MCyZ8Ezdbs-unsplash.jpg"/>
          <p:cNvPicPr>
            <a:picLocks noChangeAspect="1"/>
          </p:cNvPicPr>
          <p:nvPr/>
        </p:nvPicPr>
        <p:blipFill rotWithShape="1">
          <a:blip r:embed="rId4" cstate="email">
            <a:extLst>
              <a:ext uri="{28A0092B-C50C-407E-A947-70E740481C1C}">
                <a14:useLocalDpi xmlns:a14="http://schemas.microsoft.com/office/drawing/2010/main"/>
              </a:ext>
            </a:extLst>
          </a:blip>
          <a:srcRect r="3082" b="22019"/>
          <a:stretch/>
        </p:blipFill>
        <p:spPr>
          <a:xfrm>
            <a:off x="-33511" y="-9029"/>
            <a:ext cx="4286250" cy="5173067"/>
          </a:xfrm>
          <a:prstGeom prst="rect">
            <a:avLst/>
          </a:prstGeom>
        </p:spPr>
      </p:pic>
    </p:spTree>
    <p:extLst>
      <p:ext uri="{BB962C8B-B14F-4D97-AF65-F5344CB8AC3E}">
        <p14:creationId xmlns:p14="http://schemas.microsoft.com/office/powerpoint/2010/main" val="18200301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4DEDEF9A5D73D4192F67D4B2545F64F" ma:contentTypeVersion="12" ma:contentTypeDescription="Creare un nuovo documento." ma:contentTypeScope="" ma:versionID="b4badf3e423868858dd42e4a0ded53e7">
  <xsd:schema xmlns:xsd="http://www.w3.org/2001/XMLSchema" xmlns:xs="http://www.w3.org/2001/XMLSchema" xmlns:p="http://schemas.microsoft.com/office/2006/metadata/properties" xmlns:ns2="bc165a2f-5128-438b-9c9f-facf840eb170" xmlns:ns3="b3b20fa4-6ced-4e87-9426-feb9d54929fd" targetNamespace="http://schemas.microsoft.com/office/2006/metadata/properties" ma:root="true" ma:fieldsID="f7a7c58d7eaae1323f051848a1356a7a" ns2:_="" ns3:_="">
    <xsd:import namespace="bc165a2f-5128-438b-9c9f-facf840eb170"/>
    <xsd:import namespace="b3b20fa4-6ced-4e87-9426-feb9d54929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165a2f-5128-438b-9c9f-facf840eb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20fa4-6ced-4e87-9426-feb9d54929fd"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BB956-9199-49A5-AD21-FED7CE11B97D}"/>
</file>

<file path=customXml/itemProps2.xml><?xml version="1.0" encoding="utf-8"?>
<ds:datastoreItem xmlns:ds="http://schemas.openxmlformats.org/officeDocument/2006/customXml" ds:itemID="{ADEF9E9C-9F4D-46D5-8B80-478FEA8C41E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F0D7B5-348A-44D4-9BBA-3FEDD2C696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790391</TotalTime>
  <Words>1923</Words>
  <Application>Microsoft Macintosh PowerPoint</Application>
  <PresentationFormat>Presentazione su schermo (16:9)</PresentationFormat>
  <Paragraphs>219</Paragraphs>
  <Slides>19</Slides>
  <Notes>5</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Francesca Lombardo</dc:creator>
  <cp:keywords/>
  <dc:description/>
  <cp:lastModifiedBy>natalia larovere</cp:lastModifiedBy>
  <cp:revision>121</cp:revision>
  <dcterms:created xsi:type="dcterms:W3CDTF">2019-11-27T10:18:33Z</dcterms:created>
  <dcterms:modified xsi:type="dcterms:W3CDTF">2020-07-30T08:57:18Z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0x010100A4DEDEF9A5D73D4192F67D4B2545F64F</vt:lpwstr>
  </property>
</Properties>
</file>