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90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CCHI Marta" userId="92743328-3508-4968-98ec-f83c5241df0c" providerId="ADAL" clId="{4E8CBB36-B76D-41B4-AA91-C9886300EB41}"/>
    <pc:docChg chg="modSld">
      <pc:chgData name="VECCHI Marta" userId="92743328-3508-4968-98ec-f83c5241df0c" providerId="ADAL" clId="{4E8CBB36-B76D-41B4-AA91-C9886300EB41}" dt="2024-02-09T14:50:31.269" v="2" actId="20577"/>
      <pc:docMkLst>
        <pc:docMk/>
      </pc:docMkLst>
      <pc:sldChg chg="modSp mod">
        <pc:chgData name="VECCHI Marta" userId="92743328-3508-4968-98ec-f83c5241df0c" providerId="ADAL" clId="{4E8CBB36-B76D-41B4-AA91-C9886300EB41}" dt="2024-02-09T14:50:31.269" v="2" actId="20577"/>
        <pc:sldMkLst>
          <pc:docMk/>
          <pc:sldMk cId="4132008504" sldId="290"/>
        </pc:sldMkLst>
        <pc:spChg chg="mod">
          <ac:chgData name="VECCHI Marta" userId="92743328-3508-4968-98ec-f83c5241df0c" providerId="ADAL" clId="{4E8CBB36-B76D-41B4-AA91-C9886300EB41}" dt="2024-02-09T14:50:31.269" v="2" actId="20577"/>
          <ac:spMkLst>
            <pc:docMk/>
            <pc:sldMk cId="4132008504" sldId="290"/>
            <ac:spMk id="9" creationId="{F85BF7DB-7503-4483-BDA5-91BBC27ACB2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DAAB3C-C78B-7107-7A7A-1DA3E181B6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B6D03B6-432F-2EA5-3C93-5F2B1620B8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A34B1C2-41DE-CE12-1BB9-8D7A423C9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03EB4-2985-44FA-82C0-050A1D3D9044}" type="datetimeFigureOut">
              <a:rPr lang="it-IT" smtClean="0"/>
              <a:t>09/02/2024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34C9A63-7452-D3CD-B654-3B0FFDB7D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B9530BE-7DC1-68F8-23A7-4BD3E46C4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1BA61-0853-478D-8F21-37DA6C0F9F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0126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998BAB-F4FC-54D5-CFBE-DD2C58DF0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64FF64D-C3A2-11F6-2E29-C6888C8818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3999545-F009-F96C-A15C-40787A8A6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03EB4-2985-44FA-82C0-050A1D3D9044}" type="datetimeFigureOut">
              <a:rPr lang="it-IT" smtClean="0"/>
              <a:t>09/02/2024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482168D-2B5A-D87A-3C1F-CBA8C5214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9CBCBF9-7D19-A8C1-CBDD-2B7405E1F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1BA61-0853-478D-8F21-37DA6C0F9F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0469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71DD9B7-4EDC-7240-C57B-7FF9FC7D75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DC3BCBA-0A78-BDC7-4C62-86DE52115D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94AE8DA-1636-28C1-B6DA-B7AE1DBCC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03EB4-2985-44FA-82C0-050A1D3D9044}" type="datetimeFigureOut">
              <a:rPr lang="it-IT" smtClean="0"/>
              <a:t>09/02/2024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2BC4B38-1D4D-1D1B-D759-2DBA7A7F2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E9ACF97-12B5-DD9B-A572-BA5FCCC7F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1BA61-0853-478D-8F21-37DA6C0F9F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9800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//Text + Visu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B1A16982-0955-4E60-B17F-26B37AF4499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6B54B0F7-55DD-40D6-B7F4-70B586885C0B}" type="slidenum">
              <a:rPr lang="fr-FR" smtClean="0"/>
              <a:pPr/>
              <a:t>‹N›</a:t>
            </a:fld>
            <a:endParaRPr lang="fr-FR"/>
          </a:p>
        </p:txBody>
      </p: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0B358BDB-BF07-4C04-BA3F-88BF71C7A70F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/>
              <a:t>Aggiornamenti FEBBRAIO 2022</a:t>
            </a:r>
            <a:endParaRPr lang="fr-FR"/>
          </a:p>
        </p:txBody>
      </p:sp>
      <p:sp>
        <p:nvSpPr>
          <p:cNvPr id="16" name="Espace réservé pour une image  15">
            <a:extLst>
              <a:ext uri="{FF2B5EF4-FFF2-40B4-BE49-F238E27FC236}">
                <a16:creationId xmlns:a16="http://schemas.microsoft.com/office/drawing/2014/main" id="{F39A3DC5-89B3-42C4-A8B4-C3CFDDCE2DD0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112125" y="1658939"/>
            <a:ext cx="3614739" cy="4507084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endParaRPr lang="fr-FR"/>
          </a:p>
        </p:txBody>
      </p:sp>
      <p:sp>
        <p:nvSpPr>
          <p:cNvPr id="17" name="Espace réservé pour une image  15">
            <a:extLst>
              <a:ext uri="{FF2B5EF4-FFF2-40B4-BE49-F238E27FC236}">
                <a16:creationId xmlns:a16="http://schemas.microsoft.com/office/drawing/2014/main" id="{67C29AE4-5AED-4CB2-BDAA-6B2B33C46C2A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39203" y="1658939"/>
            <a:ext cx="3614739" cy="4507084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endParaRPr lang="fr-FR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A4EC7FDF-598C-4F07-B51E-EA09316920A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65140" y="1658203"/>
            <a:ext cx="3614737" cy="1117743"/>
          </a:xfrm>
        </p:spPr>
        <p:txBody>
          <a:bodyPr/>
          <a:lstStyle>
            <a:lvl1pPr>
              <a:lnSpc>
                <a:spcPct val="130000"/>
              </a:lnSpc>
              <a:defRPr sz="1500">
                <a:solidFill>
                  <a:srgbClr val="2A295C"/>
                </a:solidFill>
              </a:defRPr>
            </a:lvl1pPr>
            <a:lvl2pPr marL="0" indent="0">
              <a:lnSpc>
                <a:spcPct val="130000"/>
              </a:lnSpc>
              <a:buNone/>
              <a:defRPr sz="1500"/>
            </a:lvl2pPr>
            <a:lvl3pPr marL="0" indent="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None/>
              <a:defRPr sz="1600" b="1"/>
            </a:lvl3pPr>
          </a:lstStyle>
          <a:p>
            <a:pPr lvl="0"/>
            <a:r>
              <a:rPr lang="fr-FR"/>
              <a:t>Lorem ipsum </a:t>
            </a:r>
            <a:r>
              <a:rPr lang="fr-FR" err="1"/>
              <a:t>dolor</a:t>
            </a:r>
            <a:r>
              <a:rPr lang="fr-FR"/>
              <a:t> </a:t>
            </a:r>
            <a:r>
              <a:rPr lang="fr-FR" err="1"/>
              <a:t>sit</a:t>
            </a:r>
            <a:r>
              <a:rPr lang="fr-FR"/>
              <a:t> </a:t>
            </a:r>
            <a:r>
              <a:rPr lang="fr-FR" err="1"/>
              <a:t>amet</a:t>
            </a:r>
            <a:r>
              <a:rPr lang="fr-FR"/>
              <a:t>,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 err="1"/>
              <a:t>Subtitle</a:t>
            </a:r>
            <a:endParaRPr lang="fr-FR"/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BDEA2D5-8CE6-4B1B-AAA6-EE330F2B6C8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43280" y="850805"/>
            <a:ext cx="10515600" cy="358475"/>
          </a:xfrm>
        </p:spPr>
        <p:txBody>
          <a:bodyPr/>
          <a:lstStyle>
            <a:lvl1pPr marL="0" indent="0" algn="l">
              <a:buNone/>
              <a:defRPr sz="20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Subtitle text level 2 lorem ipsum mat</a:t>
            </a:r>
            <a:endParaRPr lang="fr-FR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1C890CFD-F1B2-481D-A9E8-E1CCAFE2E4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err="1"/>
              <a:t>Title</a:t>
            </a:r>
            <a:r>
              <a:rPr lang="fr-FR"/>
              <a:t>, </a:t>
            </a:r>
            <a:r>
              <a:rPr lang="fr-FR" err="1"/>
              <a:t>text</a:t>
            </a:r>
            <a:r>
              <a:rPr lang="fr-FR"/>
              <a:t> </a:t>
            </a:r>
            <a:r>
              <a:rPr lang="fr-FR" err="1"/>
              <a:t>level</a:t>
            </a:r>
            <a:r>
              <a:rPr lang="fr-FR"/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372854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C0355F-077D-E0F6-7FAB-19CD7A3BD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F877DCE-EA0F-DB49-E694-77A6535CB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D7DC82F-FCBF-ACA9-F6AB-A1BE85067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03EB4-2985-44FA-82C0-050A1D3D9044}" type="datetimeFigureOut">
              <a:rPr lang="it-IT" smtClean="0"/>
              <a:t>09/02/2024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1114B50-EA6F-0F10-A385-FFCF16E67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4E2F3BD-E656-C7AE-51AA-DBACB326B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1BA61-0853-478D-8F21-37DA6C0F9F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1608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B9A477-CA7F-97EB-32E8-68B7FB236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2BBAB49-0504-A2C3-CA6F-6AC3EA58D7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996E5F3-4D79-5223-36FC-DB9003CC0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03EB4-2985-44FA-82C0-050A1D3D9044}" type="datetimeFigureOut">
              <a:rPr lang="it-IT" smtClean="0"/>
              <a:t>09/02/2024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A2CAF2-1349-BC7A-C9CE-AA5429615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693723B-F738-1406-4F10-0D5C776D7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1BA61-0853-478D-8F21-37DA6C0F9F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9582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254EFF-4E24-6783-AC4B-54D889E2C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85EAA13-8CBC-DB2C-A5AF-5E9AFEA9F2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7D4D57D-AD4D-8F38-AEE9-9E30B5714B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A7E68D6-55FD-A0D2-FBDC-2D18EA71A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03EB4-2985-44FA-82C0-050A1D3D9044}" type="datetimeFigureOut">
              <a:rPr lang="it-IT" smtClean="0"/>
              <a:t>09/02/2024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AF7342C-BE8B-CDF8-77D9-834E1FF66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08F9B19-ABFB-1486-6971-6EED4A199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1BA61-0853-478D-8F21-37DA6C0F9F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6975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02EC41-FE76-FA82-D407-6392E9FB9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F7A5297-E3C4-C860-DE6C-8A8D6C7770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93CC287-ED73-7985-FE33-671E663C30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024EDD3-EC51-638C-33AC-9FCD7543D1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1308954-30E0-8390-F9EE-16930185B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527674A4-680F-7E29-D545-AAD9E3B1F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03EB4-2985-44FA-82C0-050A1D3D9044}" type="datetimeFigureOut">
              <a:rPr lang="it-IT" smtClean="0"/>
              <a:t>09/02/2024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E5344990-77AF-CCE6-B03F-5408BFA4E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BFB1F83-D768-FEA0-DA40-22CD77FF5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1BA61-0853-478D-8F21-37DA6C0F9F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2810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A5718E-E2D6-C4CE-F943-BE5F05D14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B063CE5-F912-77FF-B9B9-3925AAE5A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03EB4-2985-44FA-82C0-050A1D3D9044}" type="datetimeFigureOut">
              <a:rPr lang="it-IT" smtClean="0"/>
              <a:t>09/02/2024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1A73DCB-228C-0881-9E8B-86D629B95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1CE5A9C-1B53-326D-8D6E-CBF5FF8E5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1BA61-0853-478D-8F21-37DA6C0F9F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5699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613F16B-CB50-2E56-E508-2C762AE88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03EB4-2985-44FA-82C0-050A1D3D9044}" type="datetimeFigureOut">
              <a:rPr lang="it-IT" smtClean="0"/>
              <a:t>09/02/2024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0C300E2-DF26-0BBA-F455-EB46A8113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02E4509-9071-E129-0813-0A74FDC63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1BA61-0853-478D-8F21-37DA6C0F9F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0545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BA68AD-656F-50FE-30A8-63AFBC706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92B975-BEF0-F980-F23A-B6CF600A0F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AAD16D6-8EC8-C99E-9849-BB2842FCC3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B45D892-874D-8C2C-F38F-85873DFE4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03EB4-2985-44FA-82C0-050A1D3D9044}" type="datetimeFigureOut">
              <a:rPr lang="it-IT" smtClean="0"/>
              <a:t>09/02/2024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08D5EB5-A38F-E7C1-782A-9356C3FB2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FBF8BD7-D28A-D461-4287-B2D4A327C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1BA61-0853-478D-8F21-37DA6C0F9F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5944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9C225B-A846-D4DD-D5D4-D5A5255BF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8C4822B-718E-10A4-7B97-9A75E96D4C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2F31082-7E37-1ADA-D6FB-C766843F7A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CEFA582-B262-B0FF-3200-FD67F3A4F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03EB4-2985-44FA-82C0-050A1D3D9044}" type="datetimeFigureOut">
              <a:rPr lang="it-IT" smtClean="0"/>
              <a:t>09/02/2024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2C23A2D-7B23-867B-C919-C97EB86A2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C1D2EC3-339D-629D-9E1A-2F9F6974A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1BA61-0853-478D-8F21-37DA6C0F9F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4025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F6C75E6-2A79-66A4-F7D8-64632ACAD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669CE2D-F6D8-D81D-B5D3-41305987B0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54260B6-E76C-D9B2-4E6B-B001BC1DED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03EB4-2985-44FA-82C0-050A1D3D9044}" type="datetimeFigureOut">
              <a:rPr lang="it-IT" smtClean="0"/>
              <a:t>09/02/2024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A90549B-0145-25C7-CADA-1F15C22747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B60F166-D009-4E3F-325A-4CFE13C840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1BA61-0853-478D-8F21-37DA6C0F9F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243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98469D2F-B9B1-4EBB-86E0-A2B8925360B6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6B54B0F7-55DD-40D6-B7F4-70B586885C0B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7" name="Sottotitolo 6">
            <a:extLst>
              <a:ext uri="{FF2B5EF4-FFF2-40B4-BE49-F238E27FC236}">
                <a16:creationId xmlns:a16="http://schemas.microsoft.com/office/drawing/2014/main" id="{670896FA-931A-4D9D-82AB-6040767849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9431" y="915723"/>
            <a:ext cx="10919131" cy="1323439"/>
          </a:xfrm>
        </p:spPr>
        <p:txBody>
          <a:bodyPr>
            <a:normAutofit fontScale="92500" lnSpcReduction="20000"/>
          </a:bodyPr>
          <a:lstStyle/>
          <a:p>
            <a:r>
              <a:rPr lang="it-IT"/>
              <a:t>Punto C.</a:t>
            </a:r>
          </a:p>
          <a:p>
            <a:pPr>
              <a:lnSpc>
                <a:spcPct val="100000"/>
              </a:lnSpc>
            </a:pPr>
            <a:r>
              <a:rPr lang="it-IT"/>
              <a:t>Criteri ambientali per l’affidamento del servizio di ristorazione scolastica (asili nido, scuole dell’infanzia, primarie e secondarie di primo e secondo grado)</a:t>
            </a:r>
          </a:p>
          <a:p>
            <a:pPr>
              <a:lnSpc>
                <a:spcPct val="100000"/>
              </a:lnSpc>
            </a:pPr>
            <a:r>
              <a:rPr lang="it-IT"/>
              <a:t>Requisiti degli alimenti:</a:t>
            </a:r>
            <a:endParaRPr lang="it-IT" dirty="0"/>
          </a:p>
        </p:txBody>
      </p:sp>
      <p:sp>
        <p:nvSpPr>
          <p:cNvPr id="8" name="Titolo 7">
            <a:extLst>
              <a:ext uri="{FF2B5EF4-FFF2-40B4-BE49-F238E27FC236}">
                <a16:creationId xmlns:a16="http://schemas.microsoft.com/office/drawing/2014/main" id="{CCBFBF4F-E1C6-4B23-84F2-CF50714E4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41275"/>
            <a:ext cx="10515600" cy="1325563"/>
          </a:xfrm>
        </p:spPr>
        <p:txBody>
          <a:bodyPr/>
          <a:lstStyle/>
          <a:p>
            <a:r>
              <a:rPr lang="it-IT"/>
              <a:t>Categorie merceologiche e percentuali</a:t>
            </a:r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2590070"/>
              </p:ext>
            </p:extLst>
          </p:nvPr>
        </p:nvGraphicFramePr>
        <p:xfrm>
          <a:off x="2138364" y="2239162"/>
          <a:ext cx="3957637" cy="43188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79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36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48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4122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PRODOTTO</a:t>
                      </a:r>
                      <a:endParaRPr lang="it-IT" sz="12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48" marR="2048" marT="20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TIPOLOGIA</a:t>
                      </a:r>
                      <a:endParaRPr lang="it-IT" sz="12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48" marR="2048" marT="20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%</a:t>
                      </a:r>
                      <a:endParaRPr lang="it-IT" sz="12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48" marR="2048" marT="2048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359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FRUTTA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48" marR="2048" marT="20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BIO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48" marR="2048" marT="20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50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48" marR="2048" marT="2048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80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VERDURA FRESCA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48" marR="2048" marT="20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BIO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48" marR="2048" marT="20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50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48" marR="2048" marT="2048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80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VERDURA COTTA + POMODORI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48" marR="2048" marT="20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BIO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48" marR="2048" marT="20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50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48" marR="2048" marT="2048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006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LEGUMI SECCHI COME PRIMO PIATTO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48" marR="2048" marT="20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BIO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48" marR="2048" marT="20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50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48" marR="2048" marT="2048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006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LEGUMI SECCHI COME SECONDO PIATTO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48" marR="2048" marT="20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BIO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48" marR="2048" marT="20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50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48" marR="2048" marT="2048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911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CEREALI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48" marR="2048" marT="20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BIO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48" marR="2048" marT="20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50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48" marR="2048" marT="2048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911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CEREALI IN BRODO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48" marR="2048" marT="20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BIO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48" marR="2048" marT="20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50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48" marR="2048" marT="2048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911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UOVA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48" marR="2048" marT="20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BIO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48" marR="2048" marT="20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100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48" marR="2048" marT="2048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680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CARNE BOVINA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48" marR="2048" marT="20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BIO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48" marR="2048" marT="20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50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48" marR="2048" marT="2048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1717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CARNE SUINA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48" marR="2048" marT="20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BIO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48" marR="2048" marT="20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10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48" marR="2048" marT="2048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309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CARNE AVICOLA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48" marR="2048" marT="20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BIO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48" marR="2048" marT="20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20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48" marR="2048" marT="2048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0759064"/>
              </p:ext>
            </p:extLst>
          </p:nvPr>
        </p:nvGraphicFramePr>
        <p:xfrm>
          <a:off x="6072075" y="2239162"/>
          <a:ext cx="3445718" cy="43140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78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4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2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403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PRODOTTO</a:t>
                      </a:r>
                      <a:endParaRPr lang="it-IT" sz="12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48" marR="2048" marT="20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TIPOLOGIA</a:t>
                      </a:r>
                      <a:endParaRPr lang="it-IT" sz="12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48" marR="2048" marT="204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%</a:t>
                      </a:r>
                      <a:endParaRPr lang="it-IT" sz="12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48" marR="2048" marT="2048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5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OMOGENEIZZATI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68" marR="2668" marT="26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BIO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68" marR="2668" marT="26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100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68" marR="2668" marT="2668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45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PRODOTTI ITTICI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68" marR="2668" marT="26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FAO 27/37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68" marR="2668" marT="26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100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68" marR="2668" marT="2668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54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SALUMI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68" marR="2668" marT="26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BIO/DOP IGP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68" marR="2668" marT="26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30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68" marR="2668" marT="2668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54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FORMAGGI FRESCHI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68" marR="2668" marT="26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BIO/DOP IGP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68" marR="2668" marT="26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30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68" marR="2668" marT="2668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54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RICOTTA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68" marR="2668" marT="26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BIO/DOP IGP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68" marR="2668" marT="26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30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68" marR="2668" marT="2668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54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FORMAGGI STAGIONATI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68" marR="2668" marT="26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BIO/DOP IGP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68" marR="2668" marT="26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30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68" marR="2668" marT="2668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5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LATTE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68" marR="2668" marT="26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BIO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68" marR="2668" marT="26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100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68" marR="2668" marT="2668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05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YOGURT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68" marR="2668" marT="26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BIO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68" marR="2668" marT="26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100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68" marR="2668" marT="2668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0055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OLIO EXTRAVERGINE OLIVA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68" marR="2668" marT="26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BIO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68" marR="2668" marT="26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40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68" marR="2668" marT="2668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154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POMODORI PELATI,  POLPA, PASSATA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68" marR="2668" marT="26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BIO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68" marR="2668" marT="26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33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68" marR="2668" marT="2668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7307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SUCCHI DI FRUTTA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68" marR="2668" marT="26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BIO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68" marR="2668" marT="26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100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668" marR="2668" marT="2668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0975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98469D2F-B9B1-4EBB-86E0-A2B8925360B6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6B54B0F7-55DD-40D6-B7F4-70B586885C0B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7" name="Sottotitolo 6">
            <a:extLst>
              <a:ext uri="{FF2B5EF4-FFF2-40B4-BE49-F238E27FC236}">
                <a16:creationId xmlns:a16="http://schemas.microsoft.com/office/drawing/2014/main" id="{670896FA-931A-4D9D-82AB-6040767849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9431" y="915723"/>
            <a:ext cx="10919131" cy="358496"/>
          </a:xfrm>
        </p:spPr>
        <p:txBody>
          <a:bodyPr>
            <a:normAutofit lnSpcReduction="10000"/>
          </a:bodyPr>
          <a:lstStyle/>
          <a:p>
            <a:r>
              <a:rPr lang="it-IT" dirty="0"/>
              <a:t>Requisiti particolari in aggiunta alle percentuali </a:t>
            </a:r>
          </a:p>
        </p:txBody>
      </p:sp>
      <p:sp>
        <p:nvSpPr>
          <p:cNvPr id="8" name="Titolo 7">
            <a:extLst>
              <a:ext uri="{FF2B5EF4-FFF2-40B4-BE49-F238E27FC236}">
                <a16:creationId xmlns:a16="http://schemas.microsoft.com/office/drawing/2014/main" id="{CCBFBF4F-E1C6-4B23-84F2-CF50714E4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63195"/>
            <a:ext cx="10515600" cy="1325563"/>
          </a:xfrm>
        </p:spPr>
        <p:txBody>
          <a:bodyPr/>
          <a:lstStyle/>
          <a:p>
            <a:r>
              <a:rPr lang="it-IT" dirty="0"/>
              <a:t>Categorie merceologiche e percentuali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F85BF7DB-7503-4483-BDA5-91BBC27ACB28}"/>
              </a:ext>
            </a:extLst>
          </p:cNvPr>
          <p:cNvSpPr txBox="1"/>
          <p:nvPr/>
        </p:nvSpPr>
        <p:spPr>
          <a:xfrm>
            <a:off x="350531" y="1675070"/>
            <a:ext cx="10107165" cy="3613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chemeClr val="tx2"/>
                </a:solidFill>
              </a:rPr>
              <a:t>Frutta: almeno una somministrazione aggiuntiva mensile con frutta L.I. o </a:t>
            </a:r>
            <a:r>
              <a:rPr lang="it-IT" sz="1400" dirty="0" err="1">
                <a:solidFill>
                  <a:schemeClr val="tx2"/>
                </a:solidFill>
              </a:rPr>
              <a:t>Bio</a:t>
            </a:r>
            <a:r>
              <a:rPr lang="it-IT" sz="1400" dirty="0">
                <a:solidFill>
                  <a:schemeClr val="tx2"/>
                </a:solidFill>
              </a:rPr>
              <a:t>. Frutta esotica BIO o Equo solidale. Ortofrutta da calendario stagionale ad eccezione della frutta nel mese di maggio.</a:t>
            </a:r>
          </a:p>
          <a:p>
            <a:pPr>
              <a:lnSpc>
                <a:spcPct val="150000"/>
              </a:lnSpc>
            </a:pPr>
            <a:endParaRPr lang="it-IT" sz="1400" dirty="0">
              <a:solidFill>
                <a:schemeClr val="tx2"/>
              </a:solidFill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chemeClr val="tx2"/>
                </a:solidFill>
              </a:rPr>
              <a:t>Verdure Gelo ammesse: piselli, fagiolini, spinaci e bieta (per il resto va richiesta proroga)</a:t>
            </a:r>
          </a:p>
          <a:p>
            <a:pPr>
              <a:lnSpc>
                <a:spcPct val="150000"/>
              </a:lnSpc>
            </a:pPr>
            <a:endParaRPr lang="it-IT" sz="1400" dirty="0">
              <a:solidFill>
                <a:schemeClr val="tx2"/>
              </a:solidFill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chemeClr val="tx2"/>
                </a:solidFill>
              </a:rPr>
              <a:t>Carne bovina: in aggiunta il 10% in peso certificata Sistema di Qualità Nazionale Zootecnia o DOP, IGP</a:t>
            </a:r>
          </a:p>
          <a:p>
            <a:pPr>
              <a:lnSpc>
                <a:spcPct val="150000"/>
              </a:lnSpc>
            </a:pPr>
            <a:endParaRPr lang="it-IT" sz="1400" dirty="0">
              <a:solidFill>
                <a:schemeClr val="tx2"/>
              </a:solidFill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chemeClr val="tx2"/>
                </a:solidFill>
              </a:rPr>
              <a:t>Non è consentito l’utilizzo di carne ricomposta, </a:t>
            </a:r>
            <a:r>
              <a:rPr lang="it-IT" sz="1400" dirty="0" err="1">
                <a:solidFill>
                  <a:schemeClr val="tx2"/>
                </a:solidFill>
              </a:rPr>
              <a:t>prefritta</a:t>
            </a:r>
            <a:r>
              <a:rPr lang="it-IT" sz="1400" dirty="0">
                <a:solidFill>
                  <a:schemeClr val="tx2"/>
                </a:solidFill>
              </a:rPr>
              <a:t>, </a:t>
            </a:r>
            <a:r>
              <a:rPr lang="it-IT" sz="1400" dirty="0" err="1">
                <a:solidFill>
                  <a:schemeClr val="tx2"/>
                </a:solidFill>
              </a:rPr>
              <a:t>preimpanata</a:t>
            </a:r>
            <a:endParaRPr lang="it-IT" sz="1400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endParaRPr lang="it-IT" sz="1400" dirty="0">
              <a:solidFill>
                <a:schemeClr val="tx2"/>
              </a:solidFill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chemeClr val="tx2"/>
                </a:solidFill>
              </a:rPr>
              <a:t>Prodotti ittici: specie somministrabili inserite nel documento, se di allevamento almeno una somministrazione/anno BIO. Non è consentita la somministrazione di pesce ricomposto, </a:t>
            </a:r>
            <a:r>
              <a:rPr lang="it-IT" sz="1400" dirty="0" err="1">
                <a:solidFill>
                  <a:schemeClr val="tx2"/>
                </a:solidFill>
              </a:rPr>
              <a:t>prefritto</a:t>
            </a:r>
            <a:r>
              <a:rPr lang="it-IT" sz="1400" dirty="0">
                <a:solidFill>
                  <a:schemeClr val="tx2"/>
                </a:solidFill>
              </a:rPr>
              <a:t> o </a:t>
            </a:r>
            <a:r>
              <a:rPr lang="it-IT" sz="1400" dirty="0" err="1">
                <a:solidFill>
                  <a:schemeClr val="tx2"/>
                </a:solidFill>
              </a:rPr>
              <a:t>preimpanato</a:t>
            </a:r>
            <a:endParaRPr lang="it-IT" sz="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008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279</Words>
  <Application>Microsoft Office PowerPoint</Application>
  <PresentationFormat>Widescreen</PresentationFormat>
  <Paragraphs>89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di Office</vt:lpstr>
      <vt:lpstr>Categorie merceologiche e percentuali</vt:lpstr>
      <vt:lpstr>Categorie merceologiche e percentuali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Categorie merceologiche e percentuali</dc:title>
  <dc:creator>VECCHI Marta</dc:creator>
  <cp:lastModifiedBy>VECCHI Marta</cp:lastModifiedBy>
  <cp:revision>1</cp:revision>
  <dcterms:created xsi:type="dcterms:W3CDTF">2024-02-09T14:48:27Z</dcterms:created>
  <dcterms:modified xsi:type="dcterms:W3CDTF">2024-02-09T14:50:35Z</dcterms:modified>
</cp:coreProperties>
</file>